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48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D740F8-8A6D-467A-8368-AB7E67D35C4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A4652C5-CF0A-4525-BC1E-1D6D4C8A64DD}">
      <dgm:prSet/>
      <dgm:spPr/>
      <dgm:t>
        <a:bodyPr/>
        <a:lstStyle/>
        <a:p>
          <a:r>
            <a:rPr lang="en-IN"/>
            <a:t>Plan to prevent/ manage</a:t>
          </a:r>
          <a:endParaRPr lang="en-US"/>
        </a:p>
      </dgm:t>
    </dgm:pt>
    <dgm:pt modelId="{B01BCD1C-82F8-4F41-8E3C-CCD93573C358}" type="parTrans" cxnId="{518CCCF4-CFF9-4DF1-B08F-52F2645F9877}">
      <dgm:prSet/>
      <dgm:spPr/>
      <dgm:t>
        <a:bodyPr/>
        <a:lstStyle/>
        <a:p>
          <a:endParaRPr lang="en-US"/>
        </a:p>
      </dgm:t>
    </dgm:pt>
    <dgm:pt modelId="{B894E80D-8DE8-4D6F-A4DA-49E84CA5AFC3}" type="sibTrans" cxnId="{518CCCF4-CFF9-4DF1-B08F-52F2645F9877}">
      <dgm:prSet/>
      <dgm:spPr/>
      <dgm:t>
        <a:bodyPr/>
        <a:lstStyle/>
        <a:p>
          <a:endParaRPr lang="en-US"/>
        </a:p>
      </dgm:t>
    </dgm:pt>
    <dgm:pt modelId="{46C59ADD-8B1A-4C16-B1DB-0EE531C5EFB5}">
      <dgm:prSet/>
      <dgm:spPr/>
      <dgm:t>
        <a:bodyPr/>
        <a:lstStyle/>
        <a:p>
          <a:r>
            <a:rPr lang="en-US"/>
            <a:t>Pressure sores</a:t>
          </a:r>
        </a:p>
      </dgm:t>
    </dgm:pt>
    <dgm:pt modelId="{81791E17-3206-46FA-A48E-462790BCC707}" type="parTrans" cxnId="{B394CC33-BAC6-413D-9EAF-4580C855B70F}">
      <dgm:prSet/>
      <dgm:spPr/>
      <dgm:t>
        <a:bodyPr/>
        <a:lstStyle/>
        <a:p>
          <a:endParaRPr lang="en-US"/>
        </a:p>
      </dgm:t>
    </dgm:pt>
    <dgm:pt modelId="{EFA825D5-B53E-4983-92FD-5ECA0F6A207E}" type="sibTrans" cxnId="{B394CC33-BAC6-413D-9EAF-4580C855B70F}">
      <dgm:prSet/>
      <dgm:spPr/>
      <dgm:t>
        <a:bodyPr/>
        <a:lstStyle/>
        <a:p>
          <a:endParaRPr lang="en-US"/>
        </a:p>
      </dgm:t>
    </dgm:pt>
    <dgm:pt modelId="{0AA1A64D-4E3A-4E2A-94C1-43AFBA73D6E4}">
      <dgm:prSet/>
      <dgm:spPr/>
      <dgm:t>
        <a:bodyPr/>
        <a:lstStyle/>
        <a:p>
          <a:r>
            <a:rPr lang="en-US"/>
            <a:t>Constipation </a:t>
          </a:r>
        </a:p>
      </dgm:t>
    </dgm:pt>
    <dgm:pt modelId="{5F70BC00-8116-4764-B87E-9C367AD8552F}" type="parTrans" cxnId="{831610AE-C1FE-4DAD-890B-EDA98E9E9C75}">
      <dgm:prSet/>
      <dgm:spPr/>
      <dgm:t>
        <a:bodyPr/>
        <a:lstStyle/>
        <a:p>
          <a:endParaRPr lang="en-US"/>
        </a:p>
      </dgm:t>
    </dgm:pt>
    <dgm:pt modelId="{94BB953D-E94A-46DE-8930-4DF84D077463}" type="sibTrans" cxnId="{831610AE-C1FE-4DAD-890B-EDA98E9E9C75}">
      <dgm:prSet/>
      <dgm:spPr/>
      <dgm:t>
        <a:bodyPr/>
        <a:lstStyle/>
        <a:p>
          <a:endParaRPr lang="en-US"/>
        </a:p>
      </dgm:t>
    </dgm:pt>
    <dgm:pt modelId="{DEA5B4D7-763C-4BF2-8B36-E671D32238C7}">
      <dgm:prSet/>
      <dgm:spPr/>
      <dgm:t>
        <a:bodyPr/>
        <a:lstStyle/>
        <a:p>
          <a:r>
            <a:rPr lang="en-US"/>
            <a:t>Faecal incontinence</a:t>
          </a:r>
        </a:p>
      </dgm:t>
    </dgm:pt>
    <dgm:pt modelId="{F2D5BD94-C078-45CA-A384-1877FBE4F788}" type="parTrans" cxnId="{2D2578AA-DC4F-476E-A0E2-95733524209F}">
      <dgm:prSet/>
      <dgm:spPr/>
      <dgm:t>
        <a:bodyPr/>
        <a:lstStyle/>
        <a:p>
          <a:endParaRPr lang="en-US"/>
        </a:p>
      </dgm:t>
    </dgm:pt>
    <dgm:pt modelId="{4B4E9538-8EFD-4E2B-A303-C49CBA031225}" type="sibTrans" cxnId="{2D2578AA-DC4F-476E-A0E2-95733524209F}">
      <dgm:prSet/>
      <dgm:spPr/>
      <dgm:t>
        <a:bodyPr/>
        <a:lstStyle/>
        <a:p>
          <a:endParaRPr lang="en-US"/>
        </a:p>
      </dgm:t>
    </dgm:pt>
    <dgm:pt modelId="{6F99A26A-2E89-4EC5-A002-C598B3A6748F}">
      <dgm:prSet/>
      <dgm:spPr/>
      <dgm:t>
        <a:bodyPr/>
        <a:lstStyle/>
        <a:p>
          <a:r>
            <a:rPr lang="en-US"/>
            <a:t>Urinary incontinence and Urinary tract infection</a:t>
          </a:r>
        </a:p>
      </dgm:t>
    </dgm:pt>
    <dgm:pt modelId="{FF49E607-C11F-4BF6-8458-190E74F44290}" type="parTrans" cxnId="{299875FB-AEBF-4C63-9DDE-537ACAB50B17}">
      <dgm:prSet/>
      <dgm:spPr/>
      <dgm:t>
        <a:bodyPr/>
        <a:lstStyle/>
        <a:p>
          <a:endParaRPr lang="en-US"/>
        </a:p>
      </dgm:t>
    </dgm:pt>
    <dgm:pt modelId="{6CFAA22D-C846-4E63-9536-FCC6CAC57150}" type="sibTrans" cxnId="{299875FB-AEBF-4C63-9DDE-537ACAB50B17}">
      <dgm:prSet/>
      <dgm:spPr/>
      <dgm:t>
        <a:bodyPr/>
        <a:lstStyle/>
        <a:p>
          <a:endParaRPr lang="en-US"/>
        </a:p>
      </dgm:t>
    </dgm:pt>
    <dgm:pt modelId="{FC9ECD5E-F3EA-425B-B293-74D303E9E1E3}">
      <dgm:prSet/>
      <dgm:spPr/>
      <dgm:t>
        <a:bodyPr/>
        <a:lstStyle/>
        <a:p>
          <a:r>
            <a:rPr lang="en-US"/>
            <a:t>Urinary tract infection</a:t>
          </a:r>
        </a:p>
      </dgm:t>
    </dgm:pt>
    <dgm:pt modelId="{682F015C-3ACB-44AF-BEAC-57E97316D4CE}" type="parTrans" cxnId="{8123E6DC-D2E8-428F-85D8-0EE7EC28619C}">
      <dgm:prSet/>
      <dgm:spPr/>
      <dgm:t>
        <a:bodyPr/>
        <a:lstStyle/>
        <a:p>
          <a:endParaRPr lang="en-US"/>
        </a:p>
      </dgm:t>
    </dgm:pt>
    <dgm:pt modelId="{8FC9A149-9FD1-4223-A1D4-F0D26F076619}" type="sibTrans" cxnId="{8123E6DC-D2E8-428F-85D8-0EE7EC28619C}">
      <dgm:prSet/>
      <dgm:spPr/>
      <dgm:t>
        <a:bodyPr/>
        <a:lstStyle/>
        <a:p>
          <a:endParaRPr lang="en-US"/>
        </a:p>
      </dgm:t>
    </dgm:pt>
    <dgm:pt modelId="{0380F9CA-18B7-4E3F-99EA-00BB258D2369}">
      <dgm:prSet/>
      <dgm:spPr/>
      <dgm:t>
        <a:bodyPr/>
        <a:lstStyle/>
        <a:p>
          <a:r>
            <a:rPr lang="en-US"/>
            <a:t>Vomiting and Aspiration</a:t>
          </a:r>
        </a:p>
      </dgm:t>
    </dgm:pt>
    <dgm:pt modelId="{0493F474-E3F6-4CB7-A2AA-0A87D9DA0C3F}" type="parTrans" cxnId="{B0E49E0F-FF7F-4AD9-882C-C9DCF9569F79}">
      <dgm:prSet/>
      <dgm:spPr/>
      <dgm:t>
        <a:bodyPr/>
        <a:lstStyle/>
        <a:p>
          <a:endParaRPr lang="en-US"/>
        </a:p>
      </dgm:t>
    </dgm:pt>
    <dgm:pt modelId="{E49D7285-4DE5-4255-B958-6FD818AD95B6}" type="sibTrans" cxnId="{B0E49E0F-FF7F-4AD9-882C-C9DCF9569F79}">
      <dgm:prSet/>
      <dgm:spPr/>
      <dgm:t>
        <a:bodyPr/>
        <a:lstStyle/>
        <a:p>
          <a:endParaRPr lang="en-US"/>
        </a:p>
      </dgm:t>
    </dgm:pt>
    <dgm:pt modelId="{47C1F98D-73B0-4963-AE91-516ED5BBA65C}">
      <dgm:prSet/>
      <dgm:spPr/>
      <dgm:t>
        <a:bodyPr/>
        <a:lstStyle/>
        <a:p>
          <a:r>
            <a:rPr lang="en-US" dirty="0"/>
            <a:t>Muscle wasting and contractures</a:t>
          </a:r>
        </a:p>
      </dgm:t>
    </dgm:pt>
    <dgm:pt modelId="{2E9DEE08-021D-4422-8F68-A0515044A1D4}" type="parTrans" cxnId="{E1FC70E7-8625-4369-81BE-94BB7C1E49AF}">
      <dgm:prSet/>
      <dgm:spPr/>
      <dgm:t>
        <a:bodyPr/>
        <a:lstStyle/>
        <a:p>
          <a:endParaRPr lang="en-US"/>
        </a:p>
      </dgm:t>
    </dgm:pt>
    <dgm:pt modelId="{DDFC4350-68F6-4AA1-A29B-F70201283D90}" type="sibTrans" cxnId="{E1FC70E7-8625-4369-81BE-94BB7C1E49AF}">
      <dgm:prSet/>
      <dgm:spPr/>
      <dgm:t>
        <a:bodyPr/>
        <a:lstStyle/>
        <a:p>
          <a:endParaRPr lang="en-US"/>
        </a:p>
      </dgm:t>
    </dgm:pt>
    <dgm:pt modelId="{04B57309-573D-4EA1-B09C-AA11C0E48C69}">
      <dgm:prSet/>
      <dgm:spPr/>
      <dgm:t>
        <a:bodyPr/>
        <a:lstStyle/>
        <a:p>
          <a:r>
            <a:rPr lang="en-US" dirty="0"/>
            <a:t>Isolation</a:t>
          </a:r>
        </a:p>
      </dgm:t>
    </dgm:pt>
    <dgm:pt modelId="{A6571B83-EB80-4F09-AF6B-67DDDAD9D9F6}" type="parTrans" cxnId="{AB08290B-BFE7-437C-A109-36E95360BA7C}">
      <dgm:prSet/>
      <dgm:spPr/>
      <dgm:t>
        <a:bodyPr/>
        <a:lstStyle/>
        <a:p>
          <a:endParaRPr lang="en-IN"/>
        </a:p>
      </dgm:t>
    </dgm:pt>
    <dgm:pt modelId="{BD24DD14-CD61-4386-95EF-AF7BF8D21D66}" type="sibTrans" cxnId="{AB08290B-BFE7-437C-A109-36E95360BA7C}">
      <dgm:prSet/>
      <dgm:spPr/>
      <dgm:t>
        <a:bodyPr/>
        <a:lstStyle/>
        <a:p>
          <a:endParaRPr lang="en-IN"/>
        </a:p>
      </dgm:t>
    </dgm:pt>
    <dgm:pt modelId="{42C79E65-ECDF-4808-A141-F8DE1CEC59B3}" type="pres">
      <dgm:prSet presAssocID="{2ED740F8-8A6D-467A-8368-AB7E67D35C4D}" presName="linear" presStyleCnt="0">
        <dgm:presLayoutVars>
          <dgm:animLvl val="lvl"/>
          <dgm:resizeHandles val="exact"/>
        </dgm:presLayoutVars>
      </dgm:prSet>
      <dgm:spPr/>
    </dgm:pt>
    <dgm:pt modelId="{34CE62C6-820B-4EF0-A9BB-B199E2271C35}" type="pres">
      <dgm:prSet presAssocID="{FA4652C5-CF0A-4525-BC1E-1D6D4C8A64DD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143627D1-EA88-4F14-9783-9D8864C4273E}" type="pres">
      <dgm:prSet presAssocID="{FA4652C5-CF0A-4525-BC1E-1D6D4C8A64D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B08F90A-095F-4303-A4F9-6D0FD7A580EB}" type="presOf" srcId="{FA4652C5-CF0A-4525-BC1E-1D6D4C8A64DD}" destId="{34CE62C6-820B-4EF0-A9BB-B199E2271C35}" srcOrd="0" destOrd="0" presId="urn:microsoft.com/office/officeart/2005/8/layout/vList2"/>
    <dgm:cxn modelId="{AB08290B-BFE7-437C-A109-36E95360BA7C}" srcId="{FA4652C5-CF0A-4525-BC1E-1D6D4C8A64DD}" destId="{04B57309-573D-4EA1-B09C-AA11C0E48C69}" srcOrd="7" destOrd="0" parTransId="{A6571B83-EB80-4F09-AF6B-67DDDAD9D9F6}" sibTransId="{BD24DD14-CD61-4386-95EF-AF7BF8D21D66}"/>
    <dgm:cxn modelId="{1A46180C-16D5-42AD-87B5-D2E7CE608C80}" type="presOf" srcId="{47C1F98D-73B0-4963-AE91-516ED5BBA65C}" destId="{143627D1-EA88-4F14-9783-9D8864C4273E}" srcOrd="0" destOrd="6" presId="urn:microsoft.com/office/officeart/2005/8/layout/vList2"/>
    <dgm:cxn modelId="{B0E49E0F-FF7F-4AD9-882C-C9DCF9569F79}" srcId="{FA4652C5-CF0A-4525-BC1E-1D6D4C8A64DD}" destId="{0380F9CA-18B7-4E3F-99EA-00BB258D2369}" srcOrd="5" destOrd="0" parTransId="{0493F474-E3F6-4CB7-A2AA-0A87D9DA0C3F}" sibTransId="{E49D7285-4DE5-4255-B958-6FD818AD95B6}"/>
    <dgm:cxn modelId="{EA21D514-FA6C-402D-9D98-55FE9DCDAD1B}" type="presOf" srcId="{0380F9CA-18B7-4E3F-99EA-00BB258D2369}" destId="{143627D1-EA88-4F14-9783-9D8864C4273E}" srcOrd="0" destOrd="5" presId="urn:microsoft.com/office/officeart/2005/8/layout/vList2"/>
    <dgm:cxn modelId="{B394CC33-BAC6-413D-9EAF-4580C855B70F}" srcId="{FA4652C5-CF0A-4525-BC1E-1D6D4C8A64DD}" destId="{46C59ADD-8B1A-4C16-B1DB-0EE531C5EFB5}" srcOrd="0" destOrd="0" parTransId="{81791E17-3206-46FA-A48E-462790BCC707}" sibTransId="{EFA825D5-B53E-4983-92FD-5ECA0F6A207E}"/>
    <dgm:cxn modelId="{D7CB9F6E-8ED8-4034-94E1-E75AE8AFC443}" type="presOf" srcId="{FC9ECD5E-F3EA-425B-B293-74D303E9E1E3}" destId="{143627D1-EA88-4F14-9783-9D8864C4273E}" srcOrd="0" destOrd="4" presId="urn:microsoft.com/office/officeart/2005/8/layout/vList2"/>
    <dgm:cxn modelId="{2D2578AA-DC4F-476E-A0E2-95733524209F}" srcId="{FA4652C5-CF0A-4525-BC1E-1D6D4C8A64DD}" destId="{DEA5B4D7-763C-4BF2-8B36-E671D32238C7}" srcOrd="2" destOrd="0" parTransId="{F2D5BD94-C078-45CA-A384-1877FBE4F788}" sibTransId="{4B4E9538-8EFD-4E2B-A303-C49CBA031225}"/>
    <dgm:cxn modelId="{831610AE-C1FE-4DAD-890B-EDA98E9E9C75}" srcId="{FA4652C5-CF0A-4525-BC1E-1D6D4C8A64DD}" destId="{0AA1A64D-4E3A-4E2A-94C1-43AFBA73D6E4}" srcOrd="1" destOrd="0" parTransId="{5F70BC00-8116-4764-B87E-9C367AD8552F}" sibTransId="{94BB953D-E94A-46DE-8930-4DF84D077463}"/>
    <dgm:cxn modelId="{373A30AE-F1A4-4E14-BCBF-7C8923B50E41}" type="presOf" srcId="{0AA1A64D-4E3A-4E2A-94C1-43AFBA73D6E4}" destId="{143627D1-EA88-4F14-9783-9D8864C4273E}" srcOrd="0" destOrd="1" presId="urn:microsoft.com/office/officeart/2005/8/layout/vList2"/>
    <dgm:cxn modelId="{AB1BA0C4-94CF-438A-B1EA-BAEC94D97B6B}" type="presOf" srcId="{DEA5B4D7-763C-4BF2-8B36-E671D32238C7}" destId="{143627D1-EA88-4F14-9783-9D8864C4273E}" srcOrd="0" destOrd="2" presId="urn:microsoft.com/office/officeart/2005/8/layout/vList2"/>
    <dgm:cxn modelId="{A48E4DCA-A960-42F9-8C23-3F53C63E4C9C}" type="presOf" srcId="{46C59ADD-8B1A-4C16-B1DB-0EE531C5EFB5}" destId="{143627D1-EA88-4F14-9783-9D8864C4273E}" srcOrd="0" destOrd="0" presId="urn:microsoft.com/office/officeart/2005/8/layout/vList2"/>
    <dgm:cxn modelId="{8123E6DC-D2E8-428F-85D8-0EE7EC28619C}" srcId="{FA4652C5-CF0A-4525-BC1E-1D6D4C8A64DD}" destId="{FC9ECD5E-F3EA-425B-B293-74D303E9E1E3}" srcOrd="4" destOrd="0" parTransId="{682F015C-3ACB-44AF-BEAC-57E97316D4CE}" sibTransId="{8FC9A149-9FD1-4223-A1D4-F0D26F076619}"/>
    <dgm:cxn modelId="{E1FC70E7-8625-4369-81BE-94BB7C1E49AF}" srcId="{FA4652C5-CF0A-4525-BC1E-1D6D4C8A64DD}" destId="{47C1F98D-73B0-4963-AE91-516ED5BBA65C}" srcOrd="6" destOrd="0" parTransId="{2E9DEE08-021D-4422-8F68-A0515044A1D4}" sibTransId="{DDFC4350-68F6-4AA1-A29B-F70201283D90}"/>
    <dgm:cxn modelId="{1F743FED-8F4F-4FD7-BFF2-F2B615A8AC12}" type="presOf" srcId="{2ED740F8-8A6D-467A-8368-AB7E67D35C4D}" destId="{42C79E65-ECDF-4808-A141-F8DE1CEC59B3}" srcOrd="0" destOrd="0" presId="urn:microsoft.com/office/officeart/2005/8/layout/vList2"/>
    <dgm:cxn modelId="{329413F4-50D0-4534-B5C4-0B2E2B87E414}" type="presOf" srcId="{6F99A26A-2E89-4EC5-A002-C598B3A6748F}" destId="{143627D1-EA88-4F14-9783-9D8864C4273E}" srcOrd="0" destOrd="3" presId="urn:microsoft.com/office/officeart/2005/8/layout/vList2"/>
    <dgm:cxn modelId="{AA595DF4-081C-4FBC-A348-0EAC41FCA626}" type="presOf" srcId="{04B57309-573D-4EA1-B09C-AA11C0E48C69}" destId="{143627D1-EA88-4F14-9783-9D8864C4273E}" srcOrd="0" destOrd="7" presId="urn:microsoft.com/office/officeart/2005/8/layout/vList2"/>
    <dgm:cxn modelId="{518CCCF4-CFF9-4DF1-B08F-52F2645F9877}" srcId="{2ED740F8-8A6D-467A-8368-AB7E67D35C4D}" destId="{FA4652C5-CF0A-4525-BC1E-1D6D4C8A64DD}" srcOrd="0" destOrd="0" parTransId="{B01BCD1C-82F8-4F41-8E3C-CCD93573C358}" sibTransId="{B894E80D-8DE8-4D6F-A4DA-49E84CA5AFC3}"/>
    <dgm:cxn modelId="{299875FB-AEBF-4C63-9DDE-537ACAB50B17}" srcId="{FA4652C5-CF0A-4525-BC1E-1D6D4C8A64DD}" destId="{6F99A26A-2E89-4EC5-A002-C598B3A6748F}" srcOrd="3" destOrd="0" parTransId="{FF49E607-C11F-4BF6-8458-190E74F44290}" sibTransId="{6CFAA22D-C846-4E63-9536-FCC6CAC57150}"/>
    <dgm:cxn modelId="{AFAA33F3-C63F-4439-B711-E9B338EBA712}" type="presParOf" srcId="{42C79E65-ECDF-4808-A141-F8DE1CEC59B3}" destId="{34CE62C6-820B-4EF0-A9BB-B199E2271C35}" srcOrd="0" destOrd="0" presId="urn:microsoft.com/office/officeart/2005/8/layout/vList2"/>
    <dgm:cxn modelId="{F28AF4DD-A871-4E10-8394-47D1F6E2791C}" type="presParOf" srcId="{42C79E65-ECDF-4808-A141-F8DE1CEC59B3}" destId="{143627D1-EA88-4F14-9783-9D8864C4273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4561FF-5B68-46CB-AE66-CA91821915A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AF835F7-57FB-459F-A22B-64D75F1F9AFA}">
      <dgm:prSet/>
      <dgm:spPr/>
      <dgm:t>
        <a:bodyPr/>
        <a:lstStyle/>
        <a:p>
          <a:r>
            <a:rPr lang="en-US"/>
            <a:t>Vomiting in bedridden patients can cause life-threatening aspiration</a:t>
          </a:r>
        </a:p>
      </dgm:t>
    </dgm:pt>
    <dgm:pt modelId="{0BDA2354-B37C-42FA-A486-9D966A2B29FD}" type="parTrans" cxnId="{901CD9FF-5F8B-40CC-AF9D-DDC806A27D8C}">
      <dgm:prSet/>
      <dgm:spPr/>
      <dgm:t>
        <a:bodyPr/>
        <a:lstStyle/>
        <a:p>
          <a:endParaRPr lang="en-US"/>
        </a:p>
      </dgm:t>
    </dgm:pt>
    <dgm:pt modelId="{3CF1A609-4F2A-44F2-A49B-940C1A8D7F55}" type="sibTrans" cxnId="{901CD9FF-5F8B-40CC-AF9D-DDC806A27D8C}">
      <dgm:prSet/>
      <dgm:spPr/>
      <dgm:t>
        <a:bodyPr/>
        <a:lstStyle/>
        <a:p>
          <a:endParaRPr lang="en-US"/>
        </a:p>
      </dgm:t>
    </dgm:pt>
    <dgm:pt modelId="{1B9AFEDD-237C-4D77-A182-3E9B9AB911E3}">
      <dgm:prSet/>
      <dgm:spPr/>
      <dgm:t>
        <a:bodyPr/>
        <a:lstStyle/>
        <a:p>
          <a:r>
            <a:rPr lang="en-US"/>
            <a:t>Nasogastric feeds can be spaced as 200 to 250mL every 2 hours.  </a:t>
          </a:r>
        </a:p>
      </dgm:t>
    </dgm:pt>
    <dgm:pt modelId="{B973D640-3A64-42D0-BA7A-8F3ABD7ABB07}" type="parTrans" cxnId="{1A28C8F9-E6DE-44E7-8A6E-8C04FF971A85}">
      <dgm:prSet/>
      <dgm:spPr/>
      <dgm:t>
        <a:bodyPr/>
        <a:lstStyle/>
        <a:p>
          <a:endParaRPr lang="en-US"/>
        </a:p>
      </dgm:t>
    </dgm:pt>
    <dgm:pt modelId="{E4849A1A-758C-4C2F-AC8F-C57F7E9315F8}" type="sibTrans" cxnId="{1A28C8F9-E6DE-44E7-8A6E-8C04FF971A85}">
      <dgm:prSet/>
      <dgm:spPr/>
      <dgm:t>
        <a:bodyPr/>
        <a:lstStyle/>
        <a:p>
          <a:endParaRPr lang="en-US"/>
        </a:p>
      </dgm:t>
    </dgm:pt>
    <dgm:pt modelId="{8FAD0304-341C-412A-8EDE-C13677D4BC70}">
      <dgm:prSet/>
      <dgm:spPr/>
      <dgm:t>
        <a:bodyPr/>
        <a:lstStyle/>
        <a:p>
          <a:r>
            <a:rPr lang="en-US" dirty="0"/>
            <a:t>Giving large bolus feeds should be avoided. </a:t>
          </a:r>
        </a:p>
      </dgm:t>
    </dgm:pt>
    <dgm:pt modelId="{34D296C4-F2D2-4EA9-AF6D-DAC04CC692C7}" type="parTrans" cxnId="{9F3CB8A5-419F-411B-8CAA-1F43BEAEBD3A}">
      <dgm:prSet/>
      <dgm:spPr/>
      <dgm:t>
        <a:bodyPr/>
        <a:lstStyle/>
        <a:p>
          <a:endParaRPr lang="en-US"/>
        </a:p>
      </dgm:t>
    </dgm:pt>
    <dgm:pt modelId="{FA685EE5-5F2D-4C58-89B0-ACFF033603D6}" type="sibTrans" cxnId="{9F3CB8A5-419F-411B-8CAA-1F43BEAEBD3A}">
      <dgm:prSet/>
      <dgm:spPr/>
      <dgm:t>
        <a:bodyPr/>
        <a:lstStyle/>
        <a:p>
          <a:endParaRPr lang="en-US"/>
        </a:p>
      </dgm:t>
    </dgm:pt>
    <dgm:pt modelId="{930C46BB-68E4-4EDC-B26A-085B3DB22286}">
      <dgm:prSet/>
      <dgm:spPr/>
      <dgm:t>
        <a:bodyPr/>
        <a:lstStyle/>
        <a:p>
          <a:r>
            <a:rPr lang="en-US"/>
            <a:t>The patient should be turned to a lateral position if/ when she/ he vomits </a:t>
          </a:r>
        </a:p>
      </dgm:t>
    </dgm:pt>
    <dgm:pt modelId="{6732B7C4-5E1E-48C2-8F56-F2DE11D27C31}" type="parTrans" cxnId="{4535D822-D6E8-4CD9-B305-EB9751BF9A73}">
      <dgm:prSet/>
      <dgm:spPr/>
      <dgm:t>
        <a:bodyPr/>
        <a:lstStyle/>
        <a:p>
          <a:endParaRPr lang="en-US"/>
        </a:p>
      </dgm:t>
    </dgm:pt>
    <dgm:pt modelId="{D77F0D57-0317-4BD7-8366-A68B595C6292}" type="sibTrans" cxnId="{4535D822-D6E8-4CD9-B305-EB9751BF9A73}">
      <dgm:prSet/>
      <dgm:spPr/>
      <dgm:t>
        <a:bodyPr/>
        <a:lstStyle/>
        <a:p>
          <a:endParaRPr lang="en-US"/>
        </a:p>
      </dgm:t>
    </dgm:pt>
    <dgm:pt modelId="{309229BB-976B-415D-8C47-5896C7326BD5}">
      <dgm:prSet/>
      <dgm:spPr/>
      <dgm:t>
        <a:bodyPr/>
        <a:lstStyle/>
        <a:p>
          <a:r>
            <a:rPr lang="en-US"/>
            <a:t>The underlying cause of the vomiting should be identified and treated. </a:t>
          </a:r>
        </a:p>
      </dgm:t>
    </dgm:pt>
    <dgm:pt modelId="{E9F654A1-7B3B-4683-B78D-884792EA5D4D}" type="parTrans" cxnId="{8066A675-E3FC-4782-8A75-020FD279773A}">
      <dgm:prSet/>
      <dgm:spPr/>
      <dgm:t>
        <a:bodyPr/>
        <a:lstStyle/>
        <a:p>
          <a:endParaRPr lang="en-US"/>
        </a:p>
      </dgm:t>
    </dgm:pt>
    <dgm:pt modelId="{F13B6533-592A-4975-8694-25346D7DD9AD}" type="sibTrans" cxnId="{8066A675-E3FC-4782-8A75-020FD279773A}">
      <dgm:prSet/>
      <dgm:spPr/>
      <dgm:t>
        <a:bodyPr/>
        <a:lstStyle/>
        <a:p>
          <a:endParaRPr lang="en-US"/>
        </a:p>
      </dgm:t>
    </dgm:pt>
    <dgm:pt modelId="{495C4AAC-78C4-42AE-8E64-1240876778F4}" type="pres">
      <dgm:prSet presAssocID="{D44561FF-5B68-46CB-AE66-CA91821915AB}" presName="linear" presStyleCnt="0">
        <dgm:presLayoutVars>
          <dgm:animLvl val="lvl"/>
          <dgm:resizeHandles val="exact"/>
        </dgm:presLayoutVars>
      </dgm:prSet>
      <dgm:spPr/>
    </dgm:pt>
    <dgm:pt modelId="{96E3212C-C4DB-45E9-8F88-1FD06C1E4695}" type="pres">
      <dgm:prSet presAssocID="{BAF835F7-57FB-459F-A22B-64D75F1F9AFA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B1E795F1-BECA-40DC-8127-1F512961CFC5}" type="pres">
      <dgm:prSet presAssocID="{BAF835F7-57FB-459F-A22B-64D75F1F9AF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CB52C00-5ABD-4930-ACAD-2151FC233752}" type="presOf" srcId="{D44561FF-5B68-46CB-AE66-CA91821915AB}" destId="{495C4AAC-78C4-42AE-8E64-1240876778F4}" srcOrd="0" destOrd="0" presId="urn:microsoft.com/office/officeart/2005/8/layout/vList2"/>
    <dgm:cxn modelId="{94F69E00-0B62-4650-85BF-F590ABE8C337}" type="presOf" srcId="{8FAD0304-341C-412A-8EDE-C13677D4BC70}" destId="{B1E795F1-BECA-40DC-8127-1F512961CFC5}" srcOrd="0" destOrd="1" presId="urn:microsoft.com/office/officeart/2005/8/layout/vList2"/>
    <dgm:cxn modelId="{4535D822-D6E8-4CD9-B305-EB9751BF9A73}" srcId="{BAF835F7-57FB-459F-A22B-64D75F1F9AFA}" destId="{930C46BB-68E4-4EDC-B26A-085B3DB22286}" srcOrd="2" destOrd="0" parTransId="{6732B7C4-5E1E-48C2-8F56-F2DE11D27C31}" sibTransId="{D77F0D57-0317-4BD7-8366-A68B595C6292}"/>
    <dgm:cxn modelId="{73CE7B6A-A581-4B4A-88C3-D86915790D2A}" type="presOf" srcId="{930C46BB-68E4-4EDC-B26A-085B3DB22286}" destId="{B1E795F1-BECA-40DC-8127-1F512961CFC5}" srcOrd="0" destOrd="2" presId="urn:microsoft.com/office/officeart/2005/8/layout/vList2"/>
    <dgm:cxn modelId="{8066A675-E3FC-4782-8A75-020FD279773A}" srcId="{BAF835F7-57FB-459F-A22B-64D75F1F9AFA}" destId="{309229BB-976B-415D-8C47-5896C7326BD5}" srcOrd="3" destOrd="0" parTransId="{E9F654A1-7B3B-4683-B78D-884792EA5D4D}" sibTransId="{F13B6533-592A-4975-8694-25346D7DD9AD}"/>
    <dgm:cxn modelId="{12078A87-4CE9-49B8-BF5F-4A7AA20EC21C}" type="presOf" srcId="{309229BB-976B-415D-8C47-5896C7326BD5}" destId="{B1E795F1-BECA-40DC-8127-1F512961CFC5}" srcOrd="0" destOrd="3" presId="urn:microsoft.com/office/officeart/2005/8/layout/vList2"/>
    <dgm:cxn modelId="{9F3CB8A5-419F-411B-8CAA-1F43BEAEBD3A}" srcId="{BAF835F7-57FB-459F-A22B-64D75F1F9AFA}" destId="{8FAD0304-341C-412A-8EDE-C13677D4BC70}" srcOrd="1" destOrd="0" parTransId="{34D296C4-F2D2-4EA9-AF6D-DAC04CC692C7}" sibTransId="{FA685EE5-5F2D-4C58-89B0-ACFF033603D6}"/>
    <dgm:cxn modelId="{08C45DC0-B102-4BE3-B296-392C67375A1A}" type="presOf" srcId="{BAF835F7-57FB-459F-A22B-64D75F1F9AFA}" destId="{96E3212C-C4DB-45E9-8F88-1FD06C1E4695}" srcOrd="0" destOrd="0" presId="urn:microsoft.com/office/officeart/2005/8/layout/vList2"/>
    <dgm:cxn modelId="{4E76EFD2-98AF-470D-8056-233A6F6471DA}" type="presOf" srcId="{1B9AFEDD-237C-4D77-A182-3E9B9AB911E3}" destId="{B1E795F1-BECA-40DC-8127-1F512961CFC5}" srcOrd="0" destOrd="0" presId="urn:microsoft.com/office/officeart/2005/8/layout/vList2"/>
    <dgm:cxn modelId="{1A28C8F9-E6DE-44E7-8A6E-8C04FF971A85}" srcId="{BAF835F7-57FB-459F-A22B-64D75F1F9AFA}" destId="{1B9AFEDD-237C-4D77-A182-3E9B9AB911E3}" srcOrd="0" destOrd="0" parTransId="{B973D640-3A64-42D0-BA7A-8F3ABD7ABB07}" sibTransId="{E4849A1A-758C-4C2F-AC8F-C57F7E9315F8}"/>
    <dgm:cxn modelId="{901CD9FF-5F8B-40CC-AF9D-DDC806A27D8C}" srcId="{D44561FF-5B68-46CB-AE66-CA91821915AB}" destId="{BAF835F7-57FB-459F-A22B-64D75F1F9AFA}" srcOrd="0" destOrd="0" parTransId="{0BDA2354-B37C-42FA-A486-9D966A2B29FD}" sibTransId="{3CF1A609-4F2A-44F2-A49B-940C1A8D7F55}"/>
    <dgm:cxn modelId="{845CE090-71BC-45DD-A90C-C16535F6B910}" type="presParOf" srcId="{495C4AAC-78C4-42AE-8E64-1240876778F4}" destId="{96E3212C-C4DB-45E9-8F88-1FD06C1E4695}" srcOrd="0" destOrd="0" presId="urn:microsoft.com/office/officeart/2005/8/layout/vList2"/>
    <dgm:cxn modelId="{EABE6938-6AF0-45FA-A39E-1FB31B208B9E}" type="presParOf" srcId="{495C4AAC-78C4-42AE-8E64-1240876778F4}" destId="{B1E795F1-BECA-40DC-8127-1F512961CFC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CE62C6-820B-4EF0-A9BB-B199E2271C35}">
      <dsp:nvSpPr>
        <dsp:cNvPr id="0" name=""/>
        <dsp:cNvSpPr/>
      </dsp:nvSpPr>
      <dsp:spPr>
        <a:xfrm>
          <a:off x="0" y="112559"/>
          <a:ext cx="7712693" cy="973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200" kern="1200"/>
            <a:t>Plan to prevent/ manage</a:t>
          </a:r>
          <a:endParaRPr lang="en-US" sz="3200" kern="1200"/>
        </a:p>
      </dsp:txBody>
      <dsp:txXfrm>
        <a:off x="47519" y="160078"/>
        <a:ext cx="7617655" cy="878402"/>
      </dsp:txXfrm>
    </dsp:sp>
    <dsp:sp modelId="{143627D1-EA88-4F14-9783-9D8864C4273E}">
      <dsp:nvSpPr>
        <dsp:cNvPr id="0" name=""/>
        <dsp:cNvSpPr/>
      </dsp:nvSpPr>
      <dsp:spPr>
        <a:xfrm>
          <a:off x="0" y="1085999"/>
          <a:ext cx="7712693" cy="463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878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Pressure sores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Constipation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Faecal incontinence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Urinary incontinence and Urinary tract infection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Urinary tract infection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Vomiting and Aspiration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/>
            <a:t>Muscle wasting and contractures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/>
            <a:t>Isolation</a:t>
          </a:r>
        </a:p>
      </dsp:txBody>
      <dsp:txXfrm>
        <a:off x="0" y="1085999"/>
        <a:ext cx="7712693" cy="4636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E3212C-C4DB-45E9-8F88-1FD06C1E4695}">
      <dsp:nvSpPr>
        <dsp:cNvPr id="0" name=""/>
        <dsp:cNvSpPr/>
      </dsp:nvSpPr>
      <dsp:spPr>
        <a:xfrm>
          <a:off x="0" y="99344"/>
          <a:ext cx="7559539" cy="1698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Vomiting in bedridden patients can cause life-threatening aspiration</a:t>
          </a:r>
        </a:p>
      </dsp:txBody>
      <dsp:txXfrm>
        <a:off x="82931" y="182275"/>
        <a:ext cx="7393677" cy="1532978"/>
      </dsp:txXfrm>
    </dsp:sp>
    <dsp:sp modelId="{B1E795F1-BECA-40DC-8127-1F512961CFC5}">
      <dsp:nvSpPr>
        <dsp:cNvPr id="0" name=""/>
        <dsp:cNvSpPr/>
      </dsp:nvSpPr>
      <dsp:spPr>
        <a:xfrm>
          <a:off x="0" y="1798184"/>
          <a:ext cx="7559539" cy="3893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15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/>
            <a:t>Nasogastric feeds can be spaced as 200 to 250mL every 2 hours.  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/>
            <a:t>Giving large bolus feeds should be avoided. 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/>
            <a:t>The patient should be turned to a lateral position if/ when she/ he vomits 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/>
            <a:t>The underlying cause of the vomiting should be identified and treated. </a:t>
          </a:r>
        </a:p>
      </dsp:txBody>
      <dsp:txXfrm>
        <a:off x="0" y="1798184"/>
        <a:ext cx="7559539" cy="38936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96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03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03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18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12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5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60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532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294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4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46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lIns="109728" tIns="109728" rIns="109728" bIns="91440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41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5" r:id="rId4"/>
    <p:sldLayoutId id="2147483676" r:id="rId5"/>
    <p:sldLayoutId id="2147483681" r:id="rId6"/>
    <p:sldLayoutId id="2147483677" r:id="rId7"/>
    <p:sldLayoutId id="2147483678" r:id="rId8"/>
    <p:sldLayoutId id="2147483679" r:id="rId9"/>
    <p:sldLayoutId id="2147483680" r:id="rId10"/>
    <p:sldLayoutId id="2147483682" r:id="rId11"/>
  </p:sldLayoutIdLst>
  <p:txStyles>
    <p:titleStyle>
      <a:lvl1pPr algn="l" defTabSz="914400" rtl="0" eaLnBrk="1" latinLnBrk="0" hangingPunct="1">
        <a:lnSpc>
          <a:spcPct val="105000"/>
        </a:lnSpc>
        <a:spcBef>
          <a:spcPct val="0"/>
        </a:spcBef>
        <a:buNone/>
        <a:defRPr sz="4800" b="0" i="0" kern="1200" cap="none" spc="1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 spc="9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 spc="9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 spc="9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9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9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4A923E-7A3F-E169-42AD-C372BF2A36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4899" y="2355112"/>
            <a:ext cx="6933112" cy="3237615"/>
          </a:xfrm>
        </p:spPr>
        <p:txBody>
          <a:bodyPr>
            <a:normAutofit/>
          </a:bodyPr>
          <a:lstStyle/>
          <a:p>
            <a:pPr algn="l">
              <a:lnSpc>
                <a:spcPct val="95000"/>
              </a:lnSpc>
            </a:pPr>
            <a:r>
              <a:rPr lang="en-IN" sz="5100" dirty="0"/>
              <a:t>Supportive Nursing Care for Bed-ridden Patients </a:t>
            </a:r>
            <a:r>
              <a:rPr lang="en-IN" sz="3200" dirty="0"/>
              <a:t>(45 Minutes)</a:t>
            </a:r>
            <a:endParaRPr lang="en-IN" sz="51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AA1A516-299F-923B-C13F-F76BE7428B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888" r="22591" b="-1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878186" y="1"/>
            <a:ext cx="345294" cy="688131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EE10AC2-20ED-4628-9A8E-14F8437B5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794205" y="-4764"/>
            <a:ext cx="5397796" cy="104143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489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3E0373C-BDE9-4FAA-892A-B226DD970D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23">
            <a:extLst>
              <a:ext uri="{FF2B5EF4-FFF2-40B4-BE49-F238E27FC236}">
                <a16:creationId xmlns:a16="http://schemas.microsoft.com/office/drawing/2014/main" id="{FC2BFFFF-16DA-434F-B48D-28B539690C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5979"/>
            <a:ext cx="3448424" cy="6932218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121508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215089 w 6125882"/>
              <a:gd name="connsiteY4" fmla="*/ 0 h 6857998"/>
              <a:gd name="connsiteX0" fmla="*/ 1222204 w 6132997"/>
              <a:gd name="connsiteY0" fmla="*/ 0 h 6881904"/>
              <a:gd name="connsiteX1" fmla="*/ 6132997 w 6132997"/>
              <a:gd name="connsiteY1" fmla="*/ 0 h 6881904"/>
              <a:gd name="connsiteX2" fmla="*/ 6132997 w 6132997"/>
              <a:gd name="connsiteY2" fmla="*/ 6857998 h 6881904"/>
              <a:gd name="connsiteX3" fmla="*/ 0 w 6132997"/>
              <a:gd name="connsiteY3" fmla="*/ 6881904 h 6881904"/>
              <a:gd name="connsiteX4" fmla="*/ 1222204 w 6132997"/>
              <a:gd name="connsiteY4" fmla="*/ 0 h 6881904"/>
              <a:gd name="connsiteX0" fmla="*/ 1348644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348644 w 6132997"/>
              <a:gd name="connsiteY4" fmla="*/ 0 h 6893857"/>
              <a:gd name="connsiteX0" fmla="*/ 1457021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457021 w 6132997"/>
              <a:gd name="connsiteY4" fmla="*/ 0 h 6893857"/>
              <a:gd name="connsiteX0" fmla="*/ 1754909 w 6430885"/>
              <a:gd name="connsiteY0" fmla="*/ 0 h 6869951"/>
              <a:gd name="connsiteX1" fmla="*/ 6430885 w 6430885"/>
              <a:gd name="connsiteY1" fmla="*/ 11953 h 6869951"/>
              <a:gd name="connsiteX2" fmla="*/ 6430885 w 6430885"/>
              <a:gd name="connsiteY2" fmla="*/ 6869951 h 6869951"/>
              <a:gd name="connsiteX3" fmla="*/ 0 w 6430885"/>
              <a:gd name="connsiteY3" fmla="*/ 6869951 h 6869951"/>
              <a:gd name="connsiteX4" fmla="*/ 1754909 w 6430885"/>
              <a:gd name="connsiteY4" fmla="*/ 0 h 6869951"/>
              <a:gd name="connsiteX0" fmla="*/ 2023235 w 6699211"/>
              <a:gd name="connsiteY0" fmla="*/ 0 h 6869951"/>
              <a:gd name="connsiteX1" fmla="*/ 6699211 w 6699211"/>
              <a:gd name="connsiteY1" fmla="*/ 11953 h 6869951"/>
              <a:gd name="connsiteX2" fmla="*/ 6699211 w 6699211"/>
              <a:gd name="connsiteY2" fmla="*/ 6869951 h 6869951"/>
              <a:gd name="connsiteX3" fmla="*/ 0 w 6699211"/>
              <a:gd name="connsiteY3" fmla="*/ 6856303 h 6869951"/>
              <a:gd name="connsiteX4" fmla="*/ 2023235 w 6699211"/>
              <a:gd name="connsiteY4" fmla="*/ 0 h 6869951"/>
              <a:gd name="connsiteX0" fmla="*/ 2702995 w 6699211"/>
              <a:gd name="connsiteY0" fmla="*/ 42638 h 6857998"/>
              <a:gd name="connsiteX1" fmla="*/ 6699211 w 6699211"/>
              <a:gd name="connsiteY1" fmla="*/ 0 h 6857998"/>
              <a:gd name="connsiteX2" fmla="*/ 6699211 w 6699211"/>
              <a:gd name="connsiteY2" fmla="*/ 6857998 h 6857998"/>
              <a:gd name="connsiteX3" fmla="*/ 0 w 6699211"/>
              <a:gd name="connsiteY3" fmla="*/ 6844350 h 6857998"/>
              <a:gd name="connsiteX4" fmla="*/ 2702995 w 6699211"/>
              <a:gd name="connsiteY4" fmla="*/ 4263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9211" h="6857998">
                <a:moveTo>
                  <a:pt x="2702995" y="42638"/>
                </a:moveTo>
                <a:lnTo>
                  <a:pt x="6699211" y="0"/>
                </a:lnTo>
                <a:lnTo>
                  <a:pt x="6699211" y="6857998"/>
                </a:lnTo>
                <a:lnTo>
                  <a:pt x="0" y="6844350"/>
                </a:lnTo>
                <a:lnTo>
                  <a:pt x="2702995" y="4263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4F1A7A-EC2F-159D-EE36-7EC5EB5A4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282" y="675167"/>
            <a:ext cx="2289566" cy="1631751"/>
          </a:xfrm>
        </p:spPr>
        <p:txBody>
          <a:bodyPr anchor="t">
            <a:normAutofit/>
          </a:bodyPr>
          <a:lstStyle/>
          <a:p>
            <a:r>
              <a:rPr lang="en-IN" sz="2000"/>
              <a:t>Urinary Incontinence - Management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8EAD419-2D3B-4CD6-A841-F11CA09440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0" y="5329451"/>
            <a:ext cx="6096000" cy="1528549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055EA-23E6-DC7F-FB27-03BC86424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0693" y="533400"/>
            <a:ext cx="7596117" cy="5990063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Correct the reversible causes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Constipation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Urinary Tract Infection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Poor access to toilet/ Privacy issues</a:t>
            </a:r>
          </a:p>
          <a:p>
            <a:pPr>
              <a:lnSpc>
                <a:spcPct val="90000"/>
              </a:lnSpc>
            </a:pPr>
            <a:r>
              <a:rPr lang="en-US" dirty="0"/>
              <a:t>Drainage of urine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Condom drainage is preferred over indwelling catheter whenever possible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Indwelling catheters are associated with a higher incidence of urinary tract infections. </a:t>
            </a:r>
          </a:p>
          <a:p>
            <a:pPr>
              <a:lnSpc>
                <a:spcPct val="90000"/>
              </a:lnSpc>
            </a:pPr>
            <a:r>
              <a:rPr lang="en-US" dirty="0"/>
              <a:t>Ensure regular bowel evacuation in patients with the indwelling catheter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Distended rectum and impacted stool can occlude the catheter and obstruct the urinary flow </a:t>
            </a:r>
          </a:p>
          <a:p>
            <a:pPr>
              <a:lnSpc>
                <a:spcPct val="90000"/>
              </a:lnSpc>
            </a:pPr>
            <a:endParaRPr lang="en-IN" sz="2200" dirty="0"/>
          </a:p>
        </p:txBody>
      </p:sp>
    </p:spTree>
    <p:extLst>
      <p:ext uri="{BB962C8B-B14F-4D97-AF65-F5344CB8AC3E}">
        <p14:creationId xmlns:p14="http://schemas.microsoft.com/office/powerpoint/2010/main" val="901380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1775E6C-9FE7-4AE4-ABE7-2568D95DEA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23">
            <a:extLst>
              <a:ext uri="{FF2B5EF4-FFF2-40B4-BE49-F238E27FC236}">
                <a16:creationId xmlns:a16="http://schemas.microsoft.com/office/drawing/2014/main" id="{8CECB99A-E2AB-482F-A307-487955310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31323" y="-5553"/>
            <a:ext cx="8860678" cy="6873308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121508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215089 w 6125882"/>
              <a:gd name="connsiteY4" fmla="*/ 0 h 6857998"/>
              <a:gd name="connsiteX0" fmla="*/ 1222204 w 6132997"/>
              <a:gd name="connsiteY0" fmla="*/ 0 h 6881904"/>
              <a:gd name="connsiteX1" fmla="*/ 6132997 w 6132997"/>
              <a:gd name="connsiteY1" fmla="*/ 0 h 6881904"/>
              <a:gd name="connsiteX2" fmla="*/ 6132997 w 6132997"/>
              <a:gd name="connsiteY2" fmla="*/ 6857998 h 6881904"/>
              <a:gd name="connsiteX3" fmla="*/ 0 w 6132997"/>
              <a:gd name="connsiteY3" fmla="*/ 6881904 h 6881904"/>
              <a:gd name="connsiteX4" fmla="*/ 1222204 w 6132997"/>
              <a:gd name="connsiteY4" fmla="*/ 0 h 6881904"/>
              <a:gd name="connsiteX0" fmla="*/ 1348644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348644 w 6132997"/>
              <a:gd name="connsiteY4" fmla="*/ 0 h 6893857"/>
              <a:gd name="connsiteX0" fmla="*/ 1457021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457021 w 6132997"/>
              <a:gd name="connsiteY4" fmla="*/ 0 h 6893857"/>
              <a:gd name="connsiteX0" fmla="*/ 1229836 w 5905812"/>
              <a:gd name="connsiteY0" fmla="*/ 0 h 6888661"/>
              <a:gd name="connsiteX1" fmla="*/ 5905812 w 5905812"/>
              <a:gd name="connsiteY1" fmla="*/ 11953 h 6888661"/>
              <a:gd name="connsiteX2" fmla="*/ 5905812 w 5905812"/>
              <a:gd name="connsiteY2" fmla="*/ 6869951 h 6888661"/>
              <a:gd name="connsiteX3" fmla="*/ 0 w 5905812"/>
              <a:gd name="connsiteY3" fmla="*/ 6888661 h 6888661"/>
              <a:gd name="connsiteX4" fmla="*/ 1229836 w 5905812"/>
              <a:gd name="connsiteY4" fmla="*/ 0 h 6888661"/>
              <a:gd name="connsiteX0" fmla="*/ 1156550 w 5832526"/>
              <a:gd name="connsiteY0" fmla="*/ 0 h 6883466"/>
              <a:gd name="connsiteX1" fmla="*/ 5832526 w 5832526"/>
              <a:gd name="connsiteY1" fmla="*/ 11953 h 6883466"/>
              <a:gd name="connsiteX2" fmla="*/ 5832526 w 5832526"/>
              <a:gd name="connsiteY2" fmla="*/ 6869951 h 6883466"/>
              <a:gd name="connsiteX3" fmla="*/ 0 w 5832526"/>
              <a:gd name="connsiteY3" fmla="*/ 6883466 h 6883466"/>
              <a:gd name="connsiteX4" fmla="*/ 1156550 w 5832526"/>
              <a:gd name="connsiteY4" fmla="*/ 0 h 6883466"/>
              <a:gd name="connsiteX0" fmla="*/ 1104130 w 5780106"/>
              <a:gd name="connsiteY0" fmla="*/ 0 h 6873306"/>
              <a:gd name="connsiteX1" fmla="*/ 5780106 w 5780106"/>
              <a:gd name="connsiteY1" fmla="*/ 11953 h 6873306"/>
              <a:gd name="connsiteX2" fmla="*/ 5780106 w 5780106"/>
              <a:gd name="connsiteY2" fmla="*/ 6869951 h 6873306"/>
              <a:gd name="connsiteX3" fmla="*/ 0 w 5780106"/>
              <a:gd name="connsiteY3" fmla="*/ 6873306 h 6873306"/>
              <a:gd name="connsiteX4" fmla="*/ 1104130 w 5780106"/>
              <a:gd name="connsiteY4" fmla="*/ 0 h 6873306"/>
              <a:gd name="connsiteX0" fmla="*/ 1064815 w 5740791"/>
              <a:gd name="connsiteY0" fmla="*/ 0 h 6869951"/>
              <a:gd name="connsiteX1" fmla="*/ 5740791 w 5740791"/>
              <a:gd name="connsiteY1" fmla="*/ 11953 h 6869951"/>
              <a:gd name="connsiteX2" fmla="*/ 5740791 w 5740791"/>
              <a:gd name="connsiteY2" fmla="*/ 6869951 h 6869951"/>
              <a:gd name="connsiteX3" fmla="*/ 0 w 5740791"/>
              <a:gd name="connsiteY3" fmla="*/ 6863146 h 6869951"/>
              <a:gd name="connsiteX4" fmla="*/ 1064815 w 5740791"/>
              <a:gd name="connsiteY4" fmla="*/ 0 h 6869951"/>
              <a:gd name="connsiteX0" fmla="*/ 1038605 w 5714581"/>
              <a:gd name="connsiteY0" fmla="*/ 0 h 6873306"/>
              <a:gd name="connsiteX1" fmla="*/ 5714581 w 5714581"/>
              <a:gd name="connsiteY1" fmla="*/ 11953 h 6873306"/>
              <a:gd name="connsiteX2" fmla="*/ 5714581 w 5714581"/>
              <a:gd name="connsiteY2" fmla="*/ 6869951 h 6873306"/>
              <a:gd name="connsiteX3" fmla="*/ 0 w 5714581"/>
              <a:gd name="connsiteY3" fmla="*/ 6873306 h 6873306"/>
              <a:gd name="connsiteX4" fmla="*/ 1038605 w 5714581"/>
              <a:gd name="connsiteY4" fmla="*/ 0 h 6873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14581" h="6873306">
                <a:moveTo>
                  <a:pt x="1038605" y="0"/>
                </a:moveTo>
                <a:lnTo>
                  <a:pt x="5714581" y="11953"/>
                </a:lnTo>
                <a:lnTo>
                  <a:pt x="5714581" y="6869951"/>
                </a:lnTo>
                <a:lnTo>
                  <a:pt x="0" y="6873306"/>
                </a:lnTo>
                <a:lnTo>
                  <a:pt x="1038605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8D6659-594A-9E17-765F-4C1927B6D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484" y="675167"/>
            <a:ext cx="3971261" cy="4064174"/>
          </a:xfrm>
        </p:spPr>
        <p:txBody>
          <a:bodyPr anchor="t">
            <a:normAutofit/>
          </a:bodyPr>
          <a:lstStyle/>
          <a:p>
            <a:r>
              <a:rPr lang="en-IN" sz="4400" dirty="0"/>
              <a:t>Urinary Tract Infection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5DC21-5396-EFEE-0A19-2E101CF69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3026" y="533400"/>
            <a:ext cx="5883964" cy="5771481"/>
          </a:xfrm>
        </p:spPr>
        <p:txBody>
          <a:bodyPr anchor="ctr">
            <a:normAutofit lnSpcReduction="10000"/>
          </a:bodyPr>
          <a:lstStyle/>
          <a:p>
            <a:r>
              <a:rPr lang="en-IN" sz="3200" dirty="0"/>
              <a:t>Presents as dysuria, cloudy urine, fever with chills and vomiting. </a:t>
            </a:r>
          </a:p>
          <a:p>
            <a:pPr lvl="1"/>
            <a:r>
              <a:rPr lang="en-IN" sz="2800" dirty="0"/>
              <a:t>Require antibiotic therapy. </a:t>
            </a:r>
          </a:p>
          <a:p>
            <a:r>
              <a:rPr lang="en-IN" sz="3200" dirty="0"/>
              <a:t>Prevention </a:t>
            </a:r>
          </a:p>
          <a:p>
            <a:pPr lvl="1"/>
            <a:r>
              <a:rPr lang="en-IN" sz="2800" dirty="0"/>
              <a:t>Plenty of oral fluids, minimum of 2L/day unless contraindicated</a:t>
            </a:r>
          </a:p>
          <a:p>
            <a:pPr lvl="1"/>
            <a:r>
              <a:rPr lang="en-IN" sz="2800" dirty="0"/>
              <a:t>Prefer condom drainage over indwelling catheters in patients with incontinence</a:t>
            </a:r>
          </a:p>
          <a:p>
            <a:pPr lvl="1"/>
            <a:r>
              <a:rPr lang="en-IN" sz="2800" dirty="0"/>
              <a:t>Regularize bowel evacuation</a:t>
            </a:r>
          </a:p>
          <a:p>
            <a:endParaRPr lang="en-IN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3B4C179-2540-4304-9C9C-2AAAA53EF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" y="4894729"/>
            <a:ext cx="4206239" cy="196787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A364443-B44B-44C9-B8C4-AED23CB621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91373" y="0"/>
            <a:ext cx="463526" cy="691388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3754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6493F34-B007-4F88-83C1-12063F3D5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3">
            <a:extLst>
              <a:ext uri="{FF2B5EF4-FFF2-40B4-BE49-F238E27FC236}">
                <a16:creationId xmlns:a16="http://schemas.microsoft.com/office/drawing/2014/main" id="{2A9F10D5-969B-46A5-8D52-AFF8DFF6C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15811"/>
            <a:ext cx="3448424" cy="6932218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121508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215089 w 6125882"/>
              <a:gd name="connsiteY4" fmla="*/ 0 h 6857998"/>
              <a:gd name="connsiteX0" fmla="*/ 1222204 w 6132997"/>
              <a:gd name="connsiteY0" fmla="*/ 0 h 6881904"/>
              <a:gd name="connsiteX1" fmla="*/ 6132997 w 6132997"/>
              <a:gd name="connsiteY1" fmla="*/ 0 h 6881904"/>
              <a:gd name="connsiteX2" fmla="*/ 6132997 w 6132997"/>
              <a:gd name="connsiteY2" fmla="*/ 6857998 h 6881904"/>
              <a:gd name="connsiteX3" fmla="*/ 0 w 6132997"/>
              <a:gd name="connsiteY3" fmla="*/ 6881904 h 6881904"/>
              <a:gd name="connsiteX4" fmla="*/ 1222204 w 6132997"/>
              <a:gd name="connsiteY4" fmla="*/ 0 h 6881904"/>
              <a:gd name="connsiteX0" fmla="*/ 1348644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348644 w 6132997"/>
              <a:gd name="connsiteY4" fmla="*/ 0 h 6893857"/>
              <a:gd name="connsiteX0" fmla="*/ 1457021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457021 w 6132997"/>
              <a:gd name="connsiteY4" fmla="*/ 0 h 6893857"/>
              <a:gd name="connsiteX0" fmla="*/ 1754909 w 6430885"/>
              <a:gd name="connsiteY0" fmla="*/ 0 h 6869951"/>
              <a:gd name="connsiteX1" fmla="*/ 6430885 w 6430885"/>
              <a:gd name="connsiteY1" fmla="*/ 11953 h 6869951"/>
              <a:gd name="connsiteX2" fmla="*/ 6430885 w 6430885"/>
              <a:gd name="connsiteY2" fmla="*/ 6869951 h 6869951"/>
              <a:gd name="connsiteX3" fmla="*/ 0 w 6430885"/>
              <a:gd name="connsiteY3" fmla="*/ 6869951 h 6869951"/>
              <a:gd name="connsiteX4" fmla="*/ 1754909 w 6430885"/>
              <a:gd name="connsiteY4" fmla="*/ 0 h 6869951"/>
              <a:gd name="connsiteX0" fmla="*/ 2023235 w 6699211"/>
              <a:gd name="connsiteY0" fmla="*/ 0 h 6869951"/>
              <a:gd name="connsiteX1" fmla="*/ 6699211 w 6699211"/>
              <a:gd name="connsiteY1" fmla="*/ 11953 h 6869951"/>
              <a:gd name="connsiteX2" fmla="*/ 6699211 w 6699211"/>
              <a:gd name="connsiteY2" fmla="*/ 6869951 h 6869951"/>
              <a:gd name="connsiteX3" fmla="*/ 0 w 6699211"/>
              <a:gd name="connsiteY3" fmla="*/ 6856303 h 6869951"/>
              <a:gd name="connsiteX4" fmla="*/ 2023235 w 6699211"/>
              <a:gd name="connsiteY4" fmla="*/ 0 h 6869951"/>
              <a:gd name="connsiteX0" fmla="*/ 2702995 w 6699211"/>
              <a:gd name="connsiteY0" fmla="*/ 42638 h 6857998"/>
              <a:gd name="connsiteX1" fmla="*/ 6699211 w 6699211"/>
              <a:gd name="connsiteY1" fmla="*/ 0 h 6857998"/>
              <a:gd name="connsiteX2" fmla="*/ 6699211 w 6699211"/>
              <a:gd name="connsiteY2" fmla="*/ 6857998 h 6857998"/>
              <a:gd name="connsiteX3" fmla="*/ 0 w 6699211"/>
              <a:gd name="connsiteY3" fmla="*/ 6844350 h 6857998"/>
              <a:gd name="connsiteX4" fmla="*/ 2702995 w 6699211"/>
              <a:gd name="connsiteY4" fmla="*/ 4263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9211" h="6857998">
                <a:moveTo>
                  <a:pt x="2702995" y="42638"/>
                </a:moveTo>
                <a:lnTo>
                  <a:pt x="6699211" y="0"/>
                </a:lnTo>
                <a:lnTo>
                  <a:pt x="6699211" y="6857998"/>
                </a:lnTo>
                <a:lnTo>
                  <a:pt x="0" y="6844350"/>
                </a:lnTo>
                <a:lnTo>
                  <a:pt x="2702995" y="4263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C4F3A3-3E30-6111-E6CA-E09C12893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049" y="675167"/>
            <a:ext cx="2888166" cy="1621984"/>
          </a:xfrm>
        </p:spPr>
        <p:txBody>
          <a:bodyPr anchor="t">
            <a:normAutofit/>
          </a:bodyPr>
          <a:lstStyle/>
          <a:p>
            <a:r>
              <a:rPr lang="en-IN" sz="2800" dirty="0"/>
              <a:t>Vomiting has the risk of aspiration</a:t>
            </a:r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4A673ABC-4266-6DA8-2F81-0DB7F45853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084619"/>
              </p:ext>
            </p:extLst>
          </p:nvPr>
        </p:nvGraphicFramePr>
        <p:xfrm>
          <a:off x="3714343" y="533401"/>
          <a:ext cx="7559539" cy="5791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978701E-0889-4A2E-A270-C42ADEB8C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0" y="5329451"/>
            <a:ext cx="6096000" cy="1528549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4972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1775E6C-9FE7-4AE4-ABE7-2568D95DEA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23">
            <a:extLst>
              <a:ext uri="{FF2B5EF4-FFF2-40B4-BE49-F238E27FC236}">
                <a16:creationId xmlns:a16="http://schemas.microsoft.com/office/drawing/2014/main" id="{8CECB99A-E2AB-482F-A307-487955310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31323" y="-5553"/>
            <a:ext cx="8860678" cy="6873308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121508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215089 w 6125882"/>
              <a:gd name="connsiteY4" fmla="*/ 0 h 6857998"/>
              <a:gd name="connsiteX0" fmla="*/ 1222204 w 6132997"/>
              <a:gd name="connsiteY0" fmla="*/ 0 h 6881904"/>
              <a:gd name="connsiteX1" fmla="*/ 6132997 w 6132997"/>
              <a:gd name="connsiteY1" fmla="*/ 0 h 6881904"/>
              <a:gd name="connsiteX2" fmla="*/ 6132997 w 6132997"/>
              <a:gd name="connsiteY2" fmla="*/ 6857998 h 6881904"/>
              <a:gd name="connsiteX3" fmla="*/ 0 w 6132997"/>
              <a:gd name="connsiteY3" fmla="*/ 6881904 h 6881904"/>
              <a:gd name="connsiteX4" fmla="*/ 1222204 w 6132997"/>
              <a:gd name="connsiteY4" fmla="*/ 0 h 6881904"/>
              <a:gd name="connsiteX0" fmla="*/ 1348644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348644 w 6132997"/>
              <a:gd name="connsiteY4" fmla="*/ 0 h 6893857"/>
              <a:gd name="connsiteX0" fmla="*/ 1457021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457021 w 6132997"/>
              <a:gd name="connsiteY4" fmla="*/ 0 h 6893857"/>
              <a:gd name="connsiteX0" fmla="*/ 1229836 w 5905812"/>
              <a:gd name="connsiteY0" fmla="*/ 0 h 6888661"/>
              <a:gd name="connsiteX1" fmla="*/ 5905812 w 5905812"/>
              <a:gd name="connsiteY1" fmla="*/ 11953 h 6888661"/>
              <a:gd name="connsiteX2" fmla="*/ 5905812 w 5905812"/>
              <a:gd name="connsiteY2" fmla="*/ 6869951 h 6888661"/>
              <a:gd name="connsiteX3" fmla="*/ 0 w 5905812"/>
              <a:gd name="connsiteY3" fmla="*/ 6888661 h 6888661"/>
              <a:gd name="connsiteX4" fmla="*/ 1229836 w 5905812"/>
              <a:gd name="connsiteY4" fmla="*/ 0 h 6888661"/>
              <a:gd name="connsiteX0" fmla="*/ 1156550 w 5832526"/>
              <a:gd name="connsiteY0" fmla="*/ 0 h 6883466"/>
              <a:gd name="connsiteX1" fmla="*/ 5832526 w 5832526"/>
              <a:gd name="connsiteY1" fmla="*/ 11953 h 6883466"/>
              <a:gd name="connsiteX2" fmla="*/ 5832526 w 5832526"/>
              <a:gd name="connsiteY2" fmla="*/ 6869951 h 6883466"/>
              <a:gd name="connsiteX3" fmla="*/ 0 w 5832526"/>
              <a:gd name="connsiteY3" fmla="*/ 6883466 h 6883466"/>
              <a:gd name="connsiteX4" fmla="*/ 1156550 w 5832526"/>
              <a:gd name="connsiteY4" fmla="*/ 0 h 6883466"/>
              <a:gd name="connsiteX0" fmla="*/ 1104130 w 5780106"/>
              <a:gd name="connsiteY0" fmla="*/ 0 h 6873306"/>
              <a:gd name="connsiteX1" fmla="*/ 5780106 w 5780106"/>
              <a:gd name="connsiteY1" fmla="*/ 11953 h 6873306"/>
              <a:gd name="connsiteX2" fmla="*/ 5780106 w 5780106"/>
              <a:gd name="connsiteY2" fmla="*/ 6869951 h 6873306"/>
              <a:gd name="connsiteX3" fmla="*/ 0 w 5780106"/>
              <a:gd name="connsiteY3" fmla="*/ 6873306 h 6873306"/>
              <a:gd name="connsiteX4" fmla="*/ 1104130 w 5780106"/>
              <a:gd name="connsiteY4" fmla="*/ 0 h 6873306"/>
              <a:gd name="connsiteX0" fmla="*/ 1064815 w 5740791"/>
              <a:gd name="connsiteY0" fmla="*/ 0 h 6869951"/>
              <a:gd name="connsiteX1" fmla="*/ 5740791 w 5740791"/>
              <a:gd name="connsiteY1" fmla="*/ 11953 h 6869951"/>
              <a:gd name="connsiteX2" fmla="*/ 5740791 w 5740791"/>
              <a:gd name="connsiteY2" fmla="*/ 6869951 h 6869951"/>
              <a:gd name="connsiteX3" fmla="*/ 0 w 5740791"/>
              <a:gd name="connsiteY3" fmla="*/ 6863146 h 6869951"/>
              <a:gd name="connsiteX4" fmla="*/ 1064815 w 5740791"/>
              <a:gd name="connsiteY4" fmla="*/ 0 h 6869951"/>
              <a:gd name="connsiteX0" fmla="*/ 1038605 w 5714581"/>
              <a:gd name="connsiteY0" fmla="*/ 0 h 6873306"/>
              <a:gd name="connsiteX1" fmla="*/ 5714581 w 5714581"/>
              <a:gd name="connsiteY1" fmla="*/ 11953 h 6873306"/>
              <a:gd name="connsiteX2" fmla="*/ 5714581 w 5714581"/>
              <a:gd name="connsiteY2" fmla="*/ 6869951 h 6873306"/>
              <a:gd name="connsiteX3" fmla="*/ 0 w 5714581"/>
              <a:gd name="connsiteY3" fmla="*/ 6873306 h 6873306"/>
              <a:gd name="connsiteX4" fmla="*/ 1038605 w 5714581"/>
              <a:gd name="connsiteY4" fmla="*/ 0 h 6873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14581" h="6873306">
                <a:moveTo>
                  <a:pt x="1038605" y="0"/>
                </a:moveTo>
                <a:lnTo>
                  <a:pt x="5714581" y="11953"/>
                </a:lnTo>
                <a:lnTo>
                  <a:pt x="5714581" y="6869951"/>
                </a:lnTo>
                <a:lnTo>
                  <a:pt x="0" y="6873306"/>
                </a:lnTo>
                <a:lnTo>
                  <a:pt x="1038605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59CF31-AABF-2D51-51C6-C85D0CD0B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484" y="675167"/>
            <a:ext cx="3971261" cy="4064174"/>
          </a:xfrm>
        </p:spPr>
        <p:txBody>
          <a:bodyPr anchor="t">
            <a:normAutofit/>
          </a:bodyPr>
          <a:lstStyle/>
          <a:p>
            <a:r>
              <a:rPr lang="en-IN" sz="4400"/>
              <a:t>Muscle Wasting and Contractures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C491C-0152-DE1A-8554-99677F9EF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3026" y="533400"/>
            <a:ext cx="5883964" cy="5771481"/>
          </a:xfrm>
        </p:spPr>
        <p:txBody>
          <a:bodyPr anchor="ctr">
            <a:normAutofit/>
          </a:bodyPr>
          <a:lstStyle/>
          <a:p>
            <a:r>
              <a:rPr lang="en-US" sz="3200" dirty="0"/>
              <a:t>Disuse atrophy is common in bedridden patients. </a:t>
            </a:r>
          </a:p>
          <a:p>
            <a:pPr lvl="1"/>
            <a:r>
              <a:rPr lang="en-US" sz="2800" dirty="0"/>
              <a:t>Characterized by loss of skeletal muscle mass and function severely</a:t>
            </a:r>
          </a:p>
          <a:p>
            <a:r>
              <a:rPr lang="en-US" sz="3200" dirty="0"/>
              <a:t>Affects the quality of life. </a:t>
            </a:r>
          </a:p>
          <a:p>
            <a:r>
              <a:rPr lang="en-US" sz="3200" dirty="0"/>
              <a:t>Increases the demand for long term care. </a:t>
            </a:r>
          </a:p>
          <a:p>
            <a:endParaRPr lang="en-IN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3B4C179-2540-4304-9C9C-2AAAA53EF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" y="4894729"/>
            <a:ext cx="4206239" cy="196787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A364443-B44B-44C9-B8C4-AED23CB621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91373" y="0"/>
            <a:ext cx="463526" cy="691388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5363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1775E6C-9FE7-4AE4-ABE7-2568D95DEA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23">
            <a:extLst>
              <a:ext uri="{FF2B5EF4-FFF2-40B4-BE49-F238E27FC236}">
                <a16:creationId xmlns:a16="http://schemas.microsoft.com/office/drawing/2014/main" id="{8CECB99A-E2AB-482F-A307-487955310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650"/>
            <a:ext cx="5676966" cy="6869953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121508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215089 w 6125882"/>
              <a:gd name="connsiteY4" fmla="*/ 0 h 6857998"/>
              <a:gd name="connsiteX0" fmla="*/ 1222204 w 6132997"/>
              <a:gd name="connsiteY0" fmla="*/ 0 h 6881904"/>
              <a:gd name="connsiteX1" fmla="*/ 6132997 w 6132997"/>
              <a:gd name="connsiteY1" fmla="*/ 0 h 6881904"/>
              <a:gd name="connsiteX2" fmla="*/ 6132997 w 6132997"/>
              <a:gd name="connsiteY2" fmla="*/ 6857998 h 6881904"/>
              <a:gd name="connsiteX3" fmla="*/ 0 w 6132997"/>
              <a:gd name="connsiteY3" fmla="*/ 6881904 h 6881904"/>
              <a:gd name="connsiteX4" fmla="*/ 1222204 w 6132997"/>
              <a:gd name="connsiteY4" fmla="*/ 0 h 6881904"/>
              <a:gd name="connsiteX0" fmla="*/ 1348644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348644 w 6132997"/>
              <a:gd name="connsiteY4" fmla="*/ 0 h 6893857"/>
              <a:gd name="connsiteX0" fmla="*/ 1457021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457021 w 6132997"/>
              <a:gd name="connsiteY4" fmla="*/ 0 h 6893857"/>
              <a:gd name="connsiteX0" fmla="*/ 1754909 w 6430885"/>
              <a:gd name="connsiteY0" fmla="*/ 0 h 6869951"/>
              <a:gd name="connsiteX1" fmla="*/ 6430885 w 6430885"/>
              <a:gd name="connsiteY1" fmla="*/ 11953 h 6869951"/>
              <a:gd name="connsiteX2" fmla="*/ 6430885 w 6430885"/>
              <a:gd name="connsiteY2" fmla="*/ 6869951 h 6869951"/>
              <a:gd name="connsiteX3" fmla="*/ 0 w 6430885"/>
              <a:gd name="connsiteY3" fmla="*/ 6869951 h 6869951"/>
              <a:gd name="connsiteX4" fmla="*/ 1754909 w 6430885"/>
              <a:gd name="connsiteY4" fmla="*/ 0 h 6869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0885" h="6869951">
                <a:moveTo>
                  <a:pt x="1754909" y="0"/>
                </a:moveTo>
                <a:lnTo>
                  <a:pt x="6430885" y="11953"/>
                </a:lnTo>
                <a:lnTo>
                  <a:pt x="6430885" y="6869951"/>
                </a:lnTo>
                <a:lnTo>
                  <a:pt x="0" y="6869951"/>
                </a:lnTo>
                <a:lnTo>
                  <a:pt x="1754909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F0A88B-A08D-FE3C-8940-AF083C0FE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920" y="800849"/>
            <a:ext cx="4065767" cy="3510553"/>
          </a:xfrm>
        </p:spPr>
        <p:txBody>
          <a:bodyPr anchor="t">
            <a:normAutofit/>
          </a:bodyPr>
          <a:lstStyle/>
          <a:p>
            <a:r>
              <a:rPr lang="en-IN" sz="4400" dirty="0"/>
              <a:t>Prevention of Muscle Wasting and Contractures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AC64A-09EB-0477-F1E2-44E193C45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5753" y="533400"/>
            <a:ext cx="5458046" cy="5791200"/>
          </a:xfrm>
        </p:spPr>
        <p:txBody>
          <a:bodyPr anchor="ctr">
            <a:normAutofit lnSpcReduction="10000"/>
          </a:bodyPr>
          <a:lstStyle/>
          <a:p>
            <a:r>
              <a:rPr lang="en-US" sz="3200" dirty="0"/>
              <a:t>Physiotherapy and nutritional support. </a:t>
            </a:r>
          </a:p>
          <a:p>
            <a:pPr lvl="1"/>
            <a:r>
              <a:rPr lang="en-US" sz="2800" dirty="0"/>
              <a:t>Range of motion exercise, when performed regularly, can prevent contracture of joints. </a:t>
            </a:r>
          </a:p>
          <a:p>
            <a:r>
              <a:rPr lang="en-US" sz="3200" dirty="0"/>
              <a:t>Regular physiotherapy </a:t>
            </a:r>
          </a:p>
          <a:p>
            <a:pPr lvl="1"/>
            <a:r>
              <a:rPr lang="en-US" sz="2800" dirty="0"/>
              <a:t>Prevents muscle wasting/ contractures</a:t>
            </a:r>
          </a:p>
          <a:p>
            <a:pPr lvl="1"/>
            <a:r>
              <a:rPr lang="en-US" sz="2800" dirty="0"/>
              <a:t>Reduces the risk of constipation</a:t>
            </a:r>
          </a:p>
          <a:p>
            <a:pPr lvl="1"/>
            <a:r>
              <a:rPr lang="en-US" sz="2800" dirty="0"/>
              <a:t>Reduces the risk of gastric stasis</a:t>
            </a:r>
            <a:r>
              <a:rPr lang="en-US" dirty="0"/>
              <a:t>.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8A66062-E0FE-4EE7-9840-EC05B87AC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-1" y="4541520"/>
            <a:ext cx="5895754" cy="23105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3B4C179-2540-4304-9C9C-2AAAA53EF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" y="2988236"/>
            <a:ext cx="2418079" cy="388769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7203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3E0373C-BDE9-4FAA-892A-B226DD970D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23">
            <a:extLst>
              <a:ext uri="{FF2B5EF4-FFF2-40B4-BE49-F238E27FC236}">
                <a16:creationId xmlns:a16="http://schemas.microsoft.com/office/drawing/2014/main" id="{FC2BFFFF-16DA-434F-B48D-28B539690C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5979"/>
            <a:ext cx="3448424" cy="6932218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121508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215089 w 6125882"/>
              <a:gd name="connsiteY4" fmla="*/ 0 h 6857998"/>
              <a:gd name="connsiteX0" fmla="*/ 1222204 w 6132997"/>
              <a:gd name="connsiteY0" fmla="*/ 0 h 6881904"/>
              <a:gd name="connsiteX1" fmla="*/ 6132997 w 6132997"/>
              <a:gd name="connsiteY1" fmla="*/ 0 h 6881904"/>
              <a:gd name="connsiteX2" fmla="*/ 6132997 w 6132997"/>
              <a:gd name="connsiteY2" fmla="*/ 6857998 h 6881904"/>
              <a:gd name="connsiteX3" fmla="*/ 0 w 6132997"/>
              <a:gd name="connsiteY3" fmla="*/ 6881904 h 6881904"/>
              <a:gd name="connsiteX4" fmla="*/ 1222204 w 6132997"/>
              <a:gd name="connsiteY4" fmla="*/ 0 h 6881904"/>
              <a:gd name="connsiteX0" fmla="*/ 1348644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348644 w 6132997"/>
              <a:gd name="connsiteY4" fmla="*/ 0 h 6893857"/>
              <a:gd name="connsiteX0" fmla="*/ 1457021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457021 w 6132997"/>
              <a:gd name="connsiteY4" fmla="*/ 0 h 6893857"/>
              <a:gd name="connsiteX0" fmla="*/ 1754909 w 6430885"/>
              <a:gd name="connsiteY0" fmla="*/ 0 h 6869951"/>
              <a:gd name="connsiteX1" fmla="*/ 6430885 w 6430885"/>
              <a:gd name="connsiteY1" fmla="*/ 11953 h 6869951"/>
              <a:gd name="connsiteX2" fmla="*/ 6430885 w 6430885"/>
              <a:gd name="connsiteY2" fmla="*/ 6869951 h 6869951"/>
              <a:gd name="connsiteX3" fmla="*/ 0 w 6430885"/>
              <a:gd name="connsiteY3" fmla="*/ 6869951 h 6869951"/>
              <a:gd name="connsiteX4" fmla="*/ 1754909 w 6430885"/>
              <a:gd name="connsiteY4" fmla="*/ 0 h 6869951"/>
              <a:gd name="connsiteX0" fmla="*/ 2023235 w 6699211"/>
              <a:gd name="connsiteY0" fmla="*/ 0 h 6869951"/>
              <a:gd name="connsiteX1" fmla="*/ 6699211 w 6699211"/>
              <a:gd name="connsiteY1" fmla="*/ 11953 h 6869951"/>
              <a:gd name="connsiteX2" fmla="*/ 6699211 w 6699211"/>
              <a:gd name="connsiteY2" fmla="*/ 6869951 h 6869951"/>
              <a:gd name="connsiteX3" fmla="*/ 0 w 6699211"/>
              <a:gd name="connsiteY3" fmla="*/ 6856303 h 6869951"/>
              <a:gd name="connsiteX4" fmla="*/ 2023235 w 6699211"/>
              <a:gd name="connsiteY4" fmla="*/ 0 h 6869951"/>
              <a:gd name="connsiteX0" fmla="*/ 2702995 w 6699211"/>
              <a:gd name="connsiteY0" fmla="*/ 42638 h 6857998"/>
              <a:gd name="connsiteX1" fmla="*/ 6699211 w 6699211"/>
              <a:gd name="connsiteY1" fmla="*/ 0 h 6857998"/>
              <a:gd name="connsiteX2" fmla="*/ 6699211 w 6699211"/>
              <a:gd name="connsiteY2" fmla="*/ 6857998 h 6857998"/>
              <a:gd name="connsiteX3" fmla="*/ 0 w 6699211"/>
              <a:gd name="connsiteY3" fmla="*/ 6844350 h 6857998"/>
              <a:gd name="connsiteX4" fmla="*/ 2702995 w 6699211"/>
              <a:gd name="connsiteY4" fmla="*/ 4263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9211" h="6857998">
                <a:moveTo>
                  <a:pt x="2702995" y="42638"/>
                </a:moveTo>
                <a:lnTo>
                  <a:pt x="6699211" y="0"/>
                </a:lnTo>
                <a:lnTo>
                  <a:pt x="6699211" y="6857998"/>
                </a:lnTo>
                <a:lnTo>
                  <a:pt x="0" y="6844350"/>
                </a:lnTo>
                <a:lnTo>
                  <a:pt x="2702995" y="4263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BB55D3-DB9A-6A17-2876-5BD9371A6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898" y="675167"/>
            <a:ext cx="2570950" cy="1766950"/>
          </a:xfrm>
        </p:spPr>
        <p:txBody>
          <a:bodyPr anchor="t">
            <a:normAutofit fontScale="90000"/>
          </a:bodyPr>
          <a:lstStyle/>
          <a:p>
            <a:r>
              <a:rPr lang="en-IN" sz="2800" dirty="0"/>
              <a:t>Range of Motion (ROM) exercises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8EAD419-2D3B-4CD6-A841-F11CA09440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0" y="5329451"/>
            <a:ext cx="6096000" cy="1528549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41ED6-1FB4-AEBF-57E4-C55DE4141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1794" y="675167"/>
            <a:ext cx="7464680" cy="5912005"/>
          </a:xfrm>
        </p:spPr>
        <p:txBody>
          <a:bodyPr anchor="ctr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Range of motion is the term used to describe the amount of movement at each joint.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Every joint in the body has a "normal" range of motion.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ROM exercises preserve flexibility and mobility of the joints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Active ROM exercises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Stretching exercises that the patients can do themselves if they still have the muscle strength to move their joints through complete ranges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Passive ROM exercises for joints which can not be moved through complete ranges by the patients themselves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Done with the help of the caregiver</a:t>
            </a:r>
          </a:p>
          <a:p>
            <a:pPr>
              <a:lnSpc>
                <a:spcPct val="90000"/>
              </a:lnSpc>
            </a:pPr>
            <a:endParaRPr lang="en-US" sz="2200" dirty="0"/>
          </a:p>
          <a:p>
            <a:pPr>
              <a:lnSpc>
                <a:spcPct val="90000"/>
              </a:lnSpc>
            </a:pPr>
            <a:endParaRPr lang="en-IN" sz="2200" dirty="0"/>
          </a:p>
        </p:txBody>
      </p:sp>
    </p:spTree>
    <p:extLst>
      <p:ext uri="{BB962C8B-B14F-4D97-AF65-F5344CB8AC3E}">
        <p14:creationId xmlns:p14="http://schemas.microsoft.com/office/powerpoint/2010/main" val="11280750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3E0373C-BDE9-4FAA-892A-B226DD970D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23">
            <a:extLst>
              <a:ext uri="{FF2B5EF4-FFF2-40B4-BE49-F238E27FC236}">
                <a16:creationId xmlns:a16="http://schemas.microsoft.com/office/drawing/2014/main" id="{FC2BFFFF-16DA-434F-B48D-28B539690C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5979"/>
            <a:ext cx="3448424" cy="6932218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121508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215089 w 6125882"/>
              <a:gd name="connsiteY4" fmla="*/ 0 h 6857998"/>
              <a:gd name="connsiteX0" fmla="*/ 1222204 w 6132997"/>
              <a:gd name="connsiteY0" fmla="*/ 0 h 6881904"/>
              <a:gd name="connsiteX1" fmla="*/ 6132997 w 6132997"/>
              <a:gd name="connsiteY1" fmla="*/ 0 h 6881904"/>
              <a:gd name="connsiteX2" fmla="*/ 6132997 w 6132997"/>
              <a:gd name="connsiteY2" fmla="*/ 6857998 h 6881904"/>
              <a:gd name="connsiteX3" fmla="*/ 0 w 6132997"/>
              <a:gd name="connsiteY3" fmla="*/ 6881904 h 6881904"/>
              <a:gd name="connsiteX4" fmla="*/ 1222204 w 6132997"/>
              <a:gd name="connsiteY4" fmla="*/ 0 h 6881904"/>
              <a:gd name="connsiteX0" fmla="*/ 1348644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348644 w 6132997"/>
              <a:gd name="connsiteY4" fmla="*/ 0 h 6893857"/>
              <a:gd name="connsiteX0" fmla="*/ 1457021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457021 w 6132997"/>
              <a:gd name="connsiteY4" fmla="*/ 0 h 6893857"/>
              <a:gd name="connsiteX0" fmla="*/ 1754909 w 6430885"/>
              <a:gd name="connsiteY0" fmla="*/ 0 h 6869951"/>
              <a:gd name="connsiteX1" fmla="*/ 6430885 w 6430885"/>
              <a:gd name="connsiteY1" fmla="*/ 11953 h 6869951"/>
              <a:gd name="connsiteX2" fmla="*/ 6430885 w 6430885"/>
              <a:gd name="connsiteY2" fmla="*/ 6869951 h 6869951"/>
              <a:gd name="connsiteX3" fmla="*/ 0 w 6430885"/>
              <a:gd name="connsiteY3" fmla="*/ 6869951 h 6869951"/>
              <a:gd name="connsiteX4" fmla="*/ 1754909 w 6430885"/>
              <a:gd name="connsiteY4" fmla="*/ 0 h 6869951"/>
              <a:gd name="connsiteX0" fmla="*/ 2023235 w 6699211"/>
              <a:gd name="connsiteY0" fmla="*/ 0 h 6869951"/>
              <a:gd name="connsiteX1" fmla="*/ 6699211 w 6699211"/>
              <a:gd name="connsiteY1" fmla="*/ 11953 h 6869951"/>
              <a:gd name="connsiteX2" fmla="*/ 6699211 w 6699211"/>
              <a:gd name="connsiteY2" fmla="*/ 6869951 h 6869951"/>
              <a:gd name="connsiteX3" fmla="*/ 0 w 6699211"/>
              <a:gd name="connsiteY3" fmla="*/ 6856303 h 6869951"/>
              <a:gd name="connsiteX4" fmla="*/ 2023235 w 6699211"/>
              <a:gd name="connsiteY4" fmla="*/ 0 h 6869951"/>
              <a:gd name="connsiteX0" fmla="*/ 2702995 w 6699211"/>
              <a:gd name="connsiteY0" fmla="*/ 42638 h 6857998"/>
              <a:gd name="connsiteX1" fmla="*/ 6699211 w 6699211"/>
              <a:gd name="connsiteY1" fmla="*/ 0 h 6857998"/>
              <a:gd name="connsiteX2" fmla="*/ 6699211 w 6699211"/>
              <a:gd name="connsiteY2" fmla="*/ 6857998 h 6857998"/>
              <a:gd name="connsiteX3" fmla="*/ 0 w 6699211"/>
              <a:gd name="connsiteY3" fmla="*/ 6844350 h 6857998"/>
              <a:gd name="connsiteX4" fmla="*/ 2702995 w 6699211"/>
              <a:gd name="connsiteY4" fmla="*/ 4263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9211" h="6857998">
                <a:moveTo>
                  <a:pt x="2702995" y="42638"/>
                </a:moveTo>
                <a:lnTo>
                  <a:pt x="6699211" y="0"/>
                </a:lnTo>
                <a:lnTo>
                  <a:pt x="6699211" y="6857998"/>
                </a:lnTo>
                <a:lnTo>
                  <a:pt x="0" y="6844350"/>
                </a:lnTo>
                <a:lnTo>
                  <a:pt x="2702995" y="4263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12556A-4FE1-7A25-283C-F40625119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282" y="675167"/>
            <a:ext cx="2289566" cy="1631751"/>
          </a:xfrm>
        </p:spPr>
        <p:txBody>
          <a:bodyPr anchor="t">
            <a:normAutofit/>
          </a:bodyPr>
          <a:lstStyle/>
          <a:p>
            <a:r>
              <a:rPr lang="en-IN" sz="2000"/>
              <a:t>ROM Exercises - Guidelines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8EAD419-2D3B-4CD6-A841-F11CA09440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0" y="5329451"/>
            <a:ext cx="6096000" cy="1528549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CB375-1FD6-B3ED-B2D3-F7453EFBA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0792" y="533400"/>
            <a:ext cx="7286018" cy="5791199"/>
          </a:xfrm>
        </p:spPr>
        <p:txBody>
          <a:bodyPr anchor="ctr"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3000" dirty="0"/>
              <a:t>To be done </a:t>
            </a:r>
            <a:r>
              <a:rPr lang="en-US" sz="3000"/>
              <a:t>at least once every </a:t>
            </a:r>
            <a:r>
              <a:rPr lang="en-US" sz="3000" dirty="0"/>
              <a:t>day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Start by exercising each joint 2-3 times and gradually build up to regular 10-12 times 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Try to achieve the full range of movement. </a:t>
            </a:r>
          </a:p>
          <a:p>
            <a:pPr lvl="1">
              <a:lnSpc>
                <a:spcPct val="90000"/>
              </a:lnSpc>
            </a:pPr>
            <a:r>
              <a:rPr lang="en-US" sz="3000" dirty="0"/>
              <a:t>Move only to the point of resistance and hold for 30 seconds. </a:t>
            </a:r>
          </a:p>
          <a:p>
            <a:pPr lvl="1">
              <a:lnSpc>
                <a:spcPct val="90000"/>
              </a:lnSpc>
            </a:pPr>
            <a:r>
              <a:rPr lang="en-US" sz="3000" dirty="0"/>
              <a:t>Do not force the movement. </a:t>
            </a:r>
          </a:p>
          <a:p>
            <a:pPr lvl="1">
              <a:lnSpc>
                <a:spcPct val="90000"/>
              </a:lnSpc>
            </a:pPr>
            <a:r>
              <a:rPr lang="en-US" sz="3000" dirty="0"/>
              <a:t>Move slowly, watching the patient's face for a response. </a:t>
            </a:r>
          </a:p>
          <a:p>
            <a:pPr lvl="1">
              <a:lnSpc>
                <a:spcPct val="90000"/>
              </a:lnSpc>
            </a:pPr>
            <a:r>
              <a:rPr lang="en-US" sz="3000" dirty="0"/>
              <a:t>Stop when the patient shows any sign of pain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Keep limbs supported throughout the motion.</a:t>
            </a:r>
          </a:p>
          <a:p>
            <a:pPr>
              <a:lnSpc>
                <a:spcPct val="90000"/>
              </a:lnSpc>
            </a:pPr>
            <a:endParaRPr lang="en-IN" sz="2500" dirty="0"/>
          </a:p>
        </p:txBody>
      </p:sp>
    </p:spTree>
    <p:extLst>
      <p:ext uri="{BB962C8B-B14F-4D97-AF65-F5344CB8AC3E}">
        <p14:creationId xmlns:p14="http://schemas.microsoft.com/office/powerpoint/2010/main" val="2036518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436E0F2-A64B-471E-93C0-8DFE08CC5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C1E3AB1-2A8C-4607-9FAE-D8BDB280F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6D66059-832F-40B6-A35F-F56C8F38A1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515E2ED-7EA9-448D-83FA-54C3DF972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0595356-EABD-4767-AC9D-EA21FF115E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8CD9F06-9628-469C-B788-A894E3E08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550A431-0B61-421B-B4B7-24C0CFF0F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3FA49195-69EB-4E39-A68A-C232E2D03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3">
            <a:extLst>
              <a:ext uri="{FF2B5EF4-FFF2-40B4-BE49-F238E27FC236}">
                <a16:creationId xmlns:a16="http://schemas.microsoft.com/office/drawing/2014/main" id="{9A92F9DC-743D-47E7-A019-EE09540F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73789" y="6628"/>
            <a:ext cx="4518211" cy="6857998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25882" h="6857998">
                <a:moveTo>
                  <a:pt x="2702091" y="0"/>
                </a:moveTo>
                <a:lnTo>
                  <a:pt x="6125882" y="0"/>
                </a:lnTo>
                <a:lnTo>
                  <a:pt x="6125882" y="6857998"/>
                </a:lnTo>
                <a:lnTo>
                  <a:pt x="0" y="6846045"/>
                </a:lnTo>
                <a:lnTo>
                  <a:pt x="2702091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1C829AB-5736-13BB-23D4-5D5BD8511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2048" y="1645542"/>
            <a:ext cx="7009948" cy="351618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400" cap="all" dirty="0"/>
              <a:t>Thank you!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3280B82-CD55-43FD-92C4-F05E2A8D1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5898776" cy="1350682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0A4F542-D561-4AFB-8321-EB900BAF0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1613647" cy="642738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4D9248B-0006-4BFE-8110-40C16E45C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0" y="3173896"/>
            <a:ext cx="3094383" cy="36841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E593BB5-7AFA-4C8F-AECA-CE733B1FD0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0038522" y="0"/>
            <a:ext cx="2153476" cy="44461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521483B-CE28-412B-9C71-9BE081E9D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277412" y="-1"/>
            <a:ext cx="3914588" cy="2097742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C9F4738-DD27-44BE-98C6-AB0B2296BD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46383" y="5811078"/>
            <a:ext cx="4678017" cy="1046922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4C10EA2-1BD8-4267-AA7D-AB8CCA53C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898777" y="5307496"/>
            <a:ext cx="6293223" cy="15505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8558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1775E6C-9FE7-4AE4-ABE7-2568D95DEA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23">
            <a:extLst>
              <a:ext uri="{FF2B5EF4-FFF2-40B4-BE49-F238E27FC236}">
                <a16:creationId xmlns:a16="http://schemas.microsoft.com/office/drawing/2014/main" id="{8CECB99A-E2AB-482F-A307-487955310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650"/>
            <a:ext cx="5676966" cy="6869953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121508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215089 w 6125882"/>
              <a:gd name="connsiteY4" fmla="*/ 0 h 6857998"/>
              <a:gd name="connsiteX0" fmla="*/ 1222204 w 6132997"/>
              <a:gd name="connsiteY0" fmla="*/ 0 h 6881904"/>
              <a:gd name="connsiteX1" fmla="*/ 6132997 w 6132997"/>
              <a:gd name="connsiteY1" fmla="*/ 0 h 6881904"/>
              <a:gd name="connsiteX2" fmla="*/ 6132997 w 6132997"/>
              <a:gd name="connsiteY2" fmla="*/ 6857998 h 6881904"/>
              <a:gd name="connsiteX3" fmla="*/ 0 w 6132997"/>
              <a:gd name="connsiteY3" fmla="*/ 6881904 h 6881904"/>
              <a:gd name="connsiteX4" fmla="*/ 1222204 w 6132997"/>
              <a:gd name="connsiteY4" fmla="*/ 0 h 6881904"/>
              <a:gd name="connsiteX0" fmla="*/ 1348644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348644 w 6132997"/>
              <a:gd name="connsiteY4" fmla="*/ 0 h 6893857"/>
              <a:gd name="connsiteX0" fmla="*/ 1457021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457021 w 6132997"/>
              <a:gd name="connsiteY4" fmla="*/ 0 h 6893857"/>
              <a:gd name="connsiteX0" fmla="*/ 1754909 w 6430885"/>
              <a:gd name="connsiteY0" fmla="*/ 0 h 6869951"/>
              <a:gd name="connsiteX1" fmla="*/ 6430885 w 6430885"/>
              <a:gd name="connsiteY1" fmla="*/ 11953 h 6869951"/>
              <a:gd name="connsiteX2" fmla="*/ 6430885 w 6430885"/>
              <a:gd name="connsiteY2" fmla="*/ 6869951 h 6869951"/>
              <a:gd name="connsiteX3" fmla="*/ 0 w 6430885"/>
              <a:gd name="connsiteY3" fmla="*/ 6869951 h 6869951"/>
              <a:gd name="connsiteX4" fmla="*/ 1754909 w 6430885"/>
              <a:gd name="connsiteY4" fmla="*/ 0 h 6869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0885" h="6869951">
                <a:moveTo>
                  <a:pt x="1754909" y="0"/>
                </a:moveTo>
                <a:lnTo>
                  <a:pt x="6430885" y="11953"/>
                </a:lnTo>
                <a:lnTo>
                  <a:pt x="6430885" y="6869951"/>
                </a:lnTo>
                <a:lnTo>
                  <a:pt x="0" y="6869951"/>
                </a:lnTo>
                <a:lnTo>
                  <a:pt x="1754909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A46E76-69C3-85F8-B024-6C4BFF270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920" y="800849"/>
            <a:ext cx="4065767" cy="3510553"/>
          </a:xfrm>
        </p:spPr>
        <p:txBody>
          <a:bodyPr anchor="t">
            <a:normAutofit/>
          </a:bodyPr>
          <a:lstStyle/>
          <a:p>
            <a:r>
              <a:rPr lang="en-IN" dirty="0"/>
              <a:t>Activity </a:t>
            </a:r>
            <a:br>
              <a:rPr lang="en-IN" dirty="0"/>
            </a:br>
            <a:r>
              <a:rPr lang="en-IN" sz="3200" dirty="0"/>
              <a:t>(15 minutes)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566BC-E807-D592-B3C8-FF09559DE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3738" y="278780"/>
            <a:ext cx="5990062" cy="6266986"/>
          </a:xfrm>
        </p:spPr>
        <p:txBody>
          <a:bodyPr anchor="ctr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err="1"/>
              <a:t>Mr</a:t>
            </a:r>
            <a:r>
              <a:rPr lang="en-US" dirty="0"/>
              <a:t> Thomas, 65-year-old male, suffered </a:t>
            </a:r>
            <a:r>
              <a:rPr lang="en-US" dirty="0" err="1"/>
              <a:t>Cerebro</a:t>
            </a:r>
            <a:r>
              <a:rPr lang="en-US" dirty="0"/>
              <a:t> Vascular Accident 2 weeks ago. He developed hemiplegia and aphasia. He was </a:t>
            </a:r>
            <a:r>
              <a:rPr lang="en-US" dirty="0" err="1"/>
              <a:t>catheterised</a:t>
            </a:r>
            <a:r>
              <a:rPr lang="en-US" dirty="0"/>
              <a:t> in the hospital. Since he aspirated oral feeds, a nasogastric tube was placed for feeding. He is conscious but is unable to communicate. After conservative management at the hospital, he was discharged home with a urinary catheter, nasogastric tube, antihypertensives and blood thinners.  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What health complications do you expect in </a:t>
            </a:r>
            <a:r>
              <a:rPr lang="en-US" dirty="0" err="1"/>
              <a:t>Mr</a:t>
            </a:r>
            <a:r>
              <a:rPr lang="en-US" dirty="0"/>
              <a:t> Thomas?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How does dependence affect his life?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How can you support him and his carers?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i="1" dirty="0"/>
              <a:t>Discuss in groups (10 minutes) and Report back (5 minutes)</a:t>
            </a:r>
          </a:p>
          <a:p>
            <a:pPr>
              <a:lnSpc>
                <a:spcPct val="90000"/>
              </a:lnSpc>
            </a:pPr>
            <a:endParaRPr lang="en-IN" sz="19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8A66062-E0FE-4EE7-9840-EC05B87AC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-1" y="4541520"/>
            <a:ext cx="5895754" cy="23105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3B4C179-2540-4304-9C9C-2AAAA53EF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" y="2988236"/>
            <a:ext cx="2418079" cy="388769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7057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1775E6C-9FE7-4AE4-ABE7-2568D95DEA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23">
            <a:extLst>
              <a:ext uri="{FF2B5EF4-FFF2-40B4-BE49-F238E27FC236}">
                <a16:creationId xmlns:a16="http://schemas.microsoft.com/office/drawing/2014/main" id="{8CECB99A-E2AB-482F-A307-487955310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650"/>
            <a:ext cx="5676966" cy="6869953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121508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215089 w 6125882"/>
              <a:gd name="connsiteY4" fmla="*/ 0 h 6857998"/>
              <a:gd name="connsiteX0" fmla="*/ 1222204 w 6132997"/>
              <a:gd name="connsiteY0" fmla="*/ 0 h 6881904"/>
              <a:gd name="connsiteX1" fmla="*/ 6132997 w 6132997"/>
              <a:gd name="connsiteY1" fmla="*/ 0 h 6881904"/>
              <a:gd name="connsiteX2" fmla="*/ 6132997 w 6132997"/>
              <a:gd name="connsiteY2" fmla="*/ 6857998 h 6881904"/>
              <a:gd name="connsiteX3" fmla="*/ 0 w 6132997"/>
              <a:gd name="connsiteY3" fmla="*/ 6881904 h 6881904"/>
              <a:gd name="connsiteX4" fmla="*/ 1222204 w 6132997"/>
              <a:gd name="connsiteY4" fmla="*/ 0 h 6881904"/>
              <a:gd name="connsiteX0" fmla="*/ 1348644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348644 w 6132997"/>
              <a:gd name="connsiteY4" fmla="*/ 0 h 6893857"/>
              <a:gd name="connsiteX0" fmla="*/ 1457021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457021 w 6132997"/>
              <a:gd name="connsiteY4" fmla="*/ 0 h 6893857"/>
              <a:gd name="connsiteX0" fmla="*/ 1754909 w 6430885"/>
              <a:gd name="connsiteY0" fmla="*/ 0 h 6869951"/>
              <a:gd name="connsiteX1" fmla="*/ 6430885 w 6430885"/>
              <a:gd name="connsiteY1" fmla="*/ 11953 h 6869951"/>
              <a:gd name="connsiteX2" fmla="*/ 6430885 w 6430885"/>
              <a:gd name="connsiteY2" fmla="*/ 6869951 h 6869951"/>
              <a:gd name="connsiteX3" fmla="*/ 0 w 6430885"/>
              <a:gd name="connsiteY3" fmla="*/ 6869951 h 6869951"/>
              <a:gd name="connsiteX4" fmla="*/ 1754909 w 6430885"/>
              <a:gd name="connsiteY4" fmla="*/ 0 h 6869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0885" h="6869951">
                <a:moveTo>
                  <a:pt x="1754909" y="0"/>
                </a:moveTo>
                <a:lnTo>
                  <a:pt x="6430885" y="11953"/>
                </a:lnTo>
                <a:lnTo>
                  <a:pt x="6430885" y="6869951"/>
                </a:lnTo>
                <a:lnTo>
                  <a:pt x="0" y="6869951"/>
                </a:lnTo>
                <a:lnTo>
                  <a:pt x="1754909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F42335-0602-7E00-03D1-80EB46FDB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920" y="800849"/>
            <a:ext cx="4065767" cy="3510553"/>
          </a:xfrm>
        </p:spPr>
        <p:txBody>
          <a:bodyPr anchor="t">
            <a:normAutofit/>
          </a:bodyPr>
          <a:lstStyle/>
          <a:p>
            <a:r>
              <a:rPr lang="en-IN" dirty="0"/>
              <a:t>Common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EEE57-26E6-D5DF-AEA7-D1F9603C8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5753" y="533400"/>
            <a:ext cx="5458046" cy="5791200"/>
          </a:xfrm>
        </p:spPr>
        <p:txBody>
          <a:bodyPr anchor="ctr">
            <a:normAutofit/>
          </a:bodyPr>
          <a:lstStyle/>
          <a:p>
            <a:r>
              <a:rPr lang="en-IN" sz="2800" dirty="0"/>
              <a:t>Pressure sores</a:t>
            </a:r>
          </a:p>
          <a:p>
            <a:r>
              <a:rPr lang="en-IN" sz="2800" dirty="0"/>
              <a:t>Constipation and faecal incontinence</a:t>
            </a:r>
          </a:p>
          <a:p>
            <a:r>
              <a:rPr lang="en-IN" sz="2800" dirty="0"/>
              <a:t>Urinary incontinence and Urinary tract infection</a:t>
            </a:r>
          </a:p>
          <a:p>
            <a:r>
              <a:rPr lang="en-IN" sz="2800" dirty="0"/>
              <a:t>Vomiting, Aspiration and Nasogastric tube feeding</a:t>
            </a:r>
          </a:p>
          <a:p>
            <a:r>
              <a:rPr lang="en-IN" sz="2800" dirty="0"/>
              <a:t>Malnutrition</a:t>
            </a:r>
          </a:p>
          <a:p>
            <a:r>
              <a:rPr lang="en-IN" sz="2800" dirty="0"/>
              <a:t>Contractures and wasting</a:t>
            </a:r>
          </a:p>
          <a:p>
            <a:r>
              <a:rPr lang="en-IN" sz="2800" dirty="0"/>
              <a:t>Isolation</a:t>
            </a:r>
          </a:p>
          <a:p>
            <a:r>
              <a:rPr lang="en-IN" sz="2800" dirty="0"/>
              <a:t>Depression</a:t>
            </a:r>
          </a:p>
          <a:p>
            <a:endParaRPr lang="en-IN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8A66062-E0FE-4EE7-9840-EC05B87AC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-1" y="4541520"/>
            <a:ext cx="5895754" cy="23105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3B4C179-2540-4304-9C9C-2AAAA53EF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" y="2988236"/>
            <a:ext cx="2418079" cy="388769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9705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775E6C-9FE7-4AE4-ABE7-2568D95DEA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AAE0423-BDD0-446E-8E7E-AD39C661C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954"/>
            <a:ext cx="12192000" cy="685104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F4B48C8-2A0F-488D-AD2B-8302238506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477150" y="0"/>
            <a:ext cx="755498" cy="68580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D68B4EE-790E-F4CD-CC80-68E3B77D4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431" y="1102360"/>
            <a:ext cx="3812717" cy="4724400"/>
          </a:xfrm>
        </p:spPr>
        <p:txBody>
          <a:bodyPr anchor="ctr">
            <a:normAutofit/>
          </a:bodyPr>
          <a:lstStyle/>
          <a:p>
            <a:r>
              <a:rPr lang="en-IN"/>
              <a:t>Key Functional/ emotional issues 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6BEB5BD-6C08-40C8-8912-A7FAB7C45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94040" y="0"/>
            <a:ext cx="322728" cy="68580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836B3-FF0B-C31F-D9E0-F7D4EFF0F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7686" y="533399"/>
            <a:ext cx="5683114" cy="5771481"/>
          </a:xfrm>
        </p:spPr>
        <p:txBody>
          <a:bodyPr anchor="ctr">
            <a:normAutofit/>
          </a:bodyPr>
          <a:lstStyle/>
          <a:p>
            <a:r>
              <a:rPr lang="en-US" sz="3200" dirty="0"/>
              <a:t>Dependence on others and role reversal</a:t>
            </a:r>
          </a:p>
          <a:p>
            <a:pPr lvl="1"/>
            <a:r>
              <a:rPr lang="en-US" sz="2800" dirty="0"/>
              <a:t>Having to depend helplessly on others for activities of daily living can be a frustrating experience </a:t>
            </a:r>
          </a:p>
          <a:p>
            <a:pPr lvl="1"/>
            <a:r>
              <a:rPr lang="en-US" sz="2800" dirty="0"/>
              <a:t>The distress due to role reversal in the family/community can lead to anger, resentment, frustration and depression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97953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1775E6C-9FE7-4AE4-ABE7-2568D95DEA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AAE0423-BDD0-446E-8E7E-AD39C661C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954"/>
            <a:ext cx="12192000" cy="685104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4B48C8-2A0F-488D-AD2B-8302238506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477150" y="0"/>
            <a:ext cx="755498" cy="68580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56E6EEE-BD63-A226-21F4-309158FEC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431" y="1102360"/>
            <a:ext cx="3812717" cy="4724400"/>
          </a:xfrm>
        </p:spPr>
        <p:txBody>
          <a:bodyPr anchor="ctr">
            <a:normAutofit/>
          </a:bodyPr>
          <a:lstStyle/>
          <a:p>
            <a:r>
              <a:rPr lang="en-IN"/>
              <a:t>Basic Needs of a bed-ridden patient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6BEB5BD-6C08-40C8-8912-A7FAB7C45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94040" y="0"/>
            <a:ext cx="322728" cy="68580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D71D5-3336-54EA-2757-083AA3ED9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7686" y="533399"/>
            <a:ext cx="5683114" cy="5771481"/>
          </a:xfrm>
        </p:spPr>
        <p:txBody>
          <a:bodyPr anchor="ctr">
            <a:normAutofit/>
          </a:bodyPr>
          <a:lstStyle/>
          <a:p>
            <a:r>
              <a:rPr lang="en-US" sz="3200" dirty="0"/>
              <a:t>Nursing care (Head to toe care including Oral care, Eye care, Skin care and Nail care)</a:t>
            </a:r>
          </a:p>
          <a:p>
            <a:r>
              <a:rPr lang="en-US" sz="3200" dirty="0"/>
              <a:t>Nutritional needs</a:t>
            </a:r>
          </a:p>
          <a:p>
            <a:r>
              <a:rPr lang="en-US" sz="3200" dirty="0"/>
              <a:t>Psychosocial needs (Communication and Companionship)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33007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CA7A60-8DF8-4B78-BFE3-B372B90AB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9A5737-8D36-4BF8-AC7D-2AA2B6B633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8968"/>
            <a:ext cx="3818316" cy="6900306"/>
          </a:xfrm>
          <a:custGeom>
            <a:avLst/>
            <a:gdLst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2493114 w 4584879"/>
              <a:gd name="connsiteY2" fmla="*/ 6863976 h 6863976"/>
              <a:gd name="connsiteX3" fmla="*/ 0 w 4584879"/>
              <a:gd name="connsiteY3" fmla="*/ 6863976 h 6863976"/>
              <a:gd name="connsiteX0" fmla="*/ 0 w 3818316"/>
              <a:gd name="connsiteY0" fmla="*/ 0 h 6863976"/>
              <a:gd name="connsiteX1" fmla="*/ 3818316 w 3818316"/>
              <a:gd name="connsiteY1" fmla="*/ 0 h 6863976"/>
              <a:gd name="connsiteX2" fmla="*/ 2493114 w 3818316"/>
              <a:gd name="connsiteY2" fmla="*/ 6863976 h 6863976"/>
              <a:gd name="connsiteX3" fmla="*/ 0 w 3818316"/>
              <a:gd name="connsiteY3" fmla="*/ 6863976 h 6863976"/>
              <a:gd name="connsiteX4" fmla="*/ 0 w 3818316"/>
              <a:gd name="connsiteY4" fmla="*/ 0 h 6863976"/>
              <a:gd name="connsiteX0" fmla="*/ 0 w 3818316"/>
              <a:gd name="connsiteY0" fmla="*/ 0 h 6863976"/>
              <a:gd name="connsiteX1" fmla="*/ 3818316 w 3818316"/>
              <a:gd name="connsiteY1" fmla="*/ 0 h 6863976"/>
              <a:gd name="connsiteX2" fmla="*/ 2252194 w 3818316"/>
              <a:gd name="connsiteY2" fmla="*/ 6853025 h 6863976"/>
              <a:gd name="connsiteX3" fmla="*/ 0 w 3818316"/>
              <a:gd name="connsiteY3" fmla="*/ 6863976 h 6863976"/>
              <a:gd name="connsiteX4" fmla="*/ 0 w 3818316"/>
              <a:gd name="connsiteY4" fmla="*/ 0 h 686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8316" h="6863976">
                <a:moveTo>
                  <a:pt x="0" y="0"/>
                </a:moveTo>
                <a:lnTo>
                  <a:pt x="3818316" y="0"/>
                </a:lnTo>
                <a:lnTo>
                  <a:pt x="2252194" y="6853025"/>
                </a:lnTo>
                <a:lnTo>
                  <a:pt x="0" y="6863976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4B52CA-599C-471C-6E79-933532C1F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810" y="714374"/>
            <a:ext cx="2472454" cy="1857375"/>
          </a:xfrm>
        </p:spPr>
        <p:txBody>
          <a:bodyPr anchor="t">
            <a:normAutofit fontScale="90000"/>
          </a:bodyPr>
          <a:lstStyle/>
          <a:p>
            <a:r>
              <a:rPr lang="en-IN" sz="2800" dirty="0"/>
              <a:t>Bed-ridden Patient – Management Plan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2ECE8B0-6962-4F5B-830A-E8F8F9726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2759626"/>
            <a:ext cx="3484282" cy="4095382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EAF673E-0279-495F-A8A9-F84D0AB5A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0" y="5259294"/>
            <a:ext cx="4748213" cy="159571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E4C3DCB-B14E-BE5E-8D0F-6D70C20923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5471413"/>
              </p:ext>
            </p:extLst>
          </p:nvPr>
        </p:nvGraphicFramePr>
        <p:xfrm>
          <a:off x="3818316" y="788464"/>
          <a:ext cx="7712693" cy="58353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2473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1775E6C-9FE7-4AE4-ABE7-2568D95DEA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23">
            <a:extLst>
              <a:ext uri="{FF2B5EF4-FFF2-40B4-BE49-F238E27FC236}">
                <a16:creationId xmlns:a16="http://schemas.microsoft.com/office/drawing/2014/main" id="{8CECB99A-E2AB-482F-A307-487955310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650"/>
            <a:ext cx="5676966" cy="6869953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121508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215089 w 6125882"/>
              <a:gd name="connsiteY4" fmla="*/ 0 h 6857998"/>
              <a:gd name="connsiteX0" fmla="*/ 1222204 w 6132997"/>
              <a:gd name="connsiteY0" fmla="*/ 0 h 6881904"/>
              <a:gd name="connsiteX1" fmla="*/ 6132997 w 6132997"/>
              <a:gd name="connsiteY1" fmla="*/ 0 h 6881904"/>
              <a:gd name="connsiteX2" fmla="*/ 6132997 w 6132997"/>
              <a:gd name="connsiteY2" fmla="*/ 6857998 h 6881904"/>
              <a:gd name="connsiteX3" fmla="*/ 0 w 6132997"/>
              <a:gd name="connsiteY3" fmla="*/ 6881904 h 6881904"/>
              <a:gd name="connsiteX4" fmla="*/ 1222204 w 6132997"/>
              <a:gd name="connsiteY4" fmla="*/ 0 h 6881904"/>
              <a:gd name="connsiteX0" fmla="*/ 1348644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348644 w 6132997"/>
              <a:gd name="connsiteY4" fmla="*/ 0 h 6893857"/>
              <a:gd name="connsiteX0" fmla="*/ 1457021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457021 w 6132997"/>
              <a:gd name="connsiteY4" fmla="*/ 0 h 6893857"/>
              <a:gd name="connsiteX0" fmla="*/ 1754909 w 6430885"/>
              <a:gd name="connsiteY0" fmla="*/ 0 h 6869951"/>
              <a:gd name="connsiteX1" fmla="*/ 6430885 w 6430885"/>
              <a:gd name="connsiteY1" fmla="*/ 11953 h 6869951"/>
              <a:gd name="connsiteX2" fmla="*/ 6430885 w 6430885"/>
              <a:gd name="connsiteY2" fmla="*/ 6869951 h 6869951"/>
              <a:gd name="connsiteX3" fmla="*/ 0 w 6430885"/>
              <a:gd name="connsiteY3" fmla="*/ 6869951 h 6869951"/>
              <a:gd name="connsiteX4" fmla="*/ 1754909 w 6430885"/>
              <a:gd name="connsiteY4" fmla="*/ 0 h 6869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0885" h="6869951">
                <a:moveTo>
                  <a:pt x="1754909" y="0"/>
                </a:moveTo>
                <a:lnTo>
                  <a:pt x="6430885" y="11953"/>
                </a:lnTo>
                <a:lnTo>
                  <a:pt x="6430885" y="6869951"/>
                </a:lnTo>
                <a:lnTo>
                  <a:pt x="0" y="6869951"/>
                </a:lnTo>
                <a:lnTo>
                  <a:pt x="1754909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9A72B1-4120-EAD7-AB90-B0BBC74ED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920" y="800849"/>
            <a:ext cx="4065767" cy="3510553"/>
          </a:xfrm>
        </p:spPr>
        <p:txBody>
          <a:bodyPr anchor="t">
            <a:normAutofit/>
          </a:bodyPr>
          <a:lstStyle/>
          <a:p>
            <a:r>
              <a:rPr lang="en-IN" sz="4400"/>
              <a:t>Constipation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5BE81-7F7D-1300-89BD-797BD805D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5752" y="457201"/>
            <a:ext cx="5676967" cy="618892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 Very common in bedridden patients – Due to </a:t>
            </a:r>
          </a:p>
          <a:p>
            <a:r>
              <a:rPr lang="en-US" dirty="0"/>
              <a:t>Poor mobility</a:t>
            </a:r>
          </a:p>
          <a:p>
            <a:r>
              <a:rPr lang="en-US" dirty="0"/>
              <a:t>Lack of dietary </a:t>
            </a:r>
            <a:r>
              <a:rPr lang="en-US" dirty="0" err="1"/>
              <a:t>fibre</a:t>
            </a:r>
            <a:r>
              <a:rPr lang="en-US" dirty="0"/>
              <a:t> if on nasogastric tube feeding. </a:t>
            </a:r>
          </a:p>
          <a:p>
            <a:pPr marL="0" indent="0">
              <a:buNone/>
            </a:pPr>
            <a:r>
              <a:rPr lang="en-US" dirty="0"/>
              <a:t>Management</a:t>
            </a:r>
          </a:p>
          <a:p>
            <a:r>
              <a:rPr lang="en-US" dirty="0"/>
              <a:t>Active and passive exercises to promote gut motility. </a:t>
            </a:r>
          </a:p>
          <a:p>
            <a:r>
              <a:rPr lang="en-US" dirty="0"/>
              <a:t>Encouraging carers to provide thoroughly ground vegetables  as a source of </a:t>
            </a:r>
            <a:r>
              <a:rPr lang="en-US" dirty="0" err="1"/>
              <a:t>fibre</a:t>
            </a:r>
            <a:endParaRPr lang="en-US" dirty="0"/>
          </a:p>
          <a:p>
            <a:r>
              <a:rPr lang="en-US" dirty="0"/>
              <a:t>Laxative support, if necessary</a:t>
            </a:r>
          </a:p>
          <a:p>
            <a:endParaRPr lang="en-IN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8A66062-E0FE-4EE7-9840-EC05B87AC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-1" y="4541520"/>
            <a:ext cx="5895754" cy="23105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3B4C179-2540-4304-9C9C-2AAAA53EF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" y="2988236"/>
            <a:ext cx="2418079" cy="388769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2460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3E0373C-BDE9-4FAA-892A-B226DD970D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23">
            <a:extLst>
              <a:ext uri="{FF2B5EF4-FFF2-40B4-BE49-F238E27FC236}">
                <a16:creationId xmlns:a16="http://schemas.microsoft.com/office/drawing/2014/main" id="{FC2BFFFF-16DA-434F-B48D-28B539690C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5979"/>
            <a:ext cx="3448424" cy="6932218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121508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215089 w 6125882"/>
              <a:gd name="connsiteY4" fmla="*/ 0 h 6857998"/>
              <a:gd name="connsiteX0" fmla="*/ 1222204 w 6132997"/>
              <a:gd name="connsiteY0" fmla="*/ 0 h 6881904"/>
              <a:gd name="connsiteX1" fmla="*/ 6132997 w 6132997"/>
              <a:gd name="connsiteY1" fmla="*/ 0 h 6881904"/>
              <a:gd name="connsiteX2" fmla="*/ 6132997 w 6132997"/>
              <a:gd name="connsiteY2" fmla="*/ 6857998 h 6881904"/>
              <a:gd name="connsiteX3" fmla="*/ 0 w 6132997"/>
              <a:gd name="connsiteY3" fmla="*/ 6881904 h 6881904"/>
              <a:gd name="connsiteX4" fmla="*/ 1222204 w 6132997"/>
              <a:gd name="connsiteY4" fmla="*/ 0 h 6881904"/>
              <a:gd name="connsiteX0" fmla="*/ 1348644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348644 w 6132997"/>
              <a:gd name="connsiteY4" fmla="*/ 0 h 6893857"/>
              <a:gd name="connsiteX0" fmla="*/ 1457021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457021 w 6132997"/>
              <a:gd name="connsiteY4" fmla="*/ 0 h 6893857"/>
              <a:gd name="connsiteX0" fmla="*/ 1754909 w 6430885"/>
              <a:gd name="connsiteY0" fmla="*/ 0 h 6869951"/>
              <a:gd name="connsiteX1" fmla="*/ 6430885 w 6430885"/>
              <a:gd name="connsiteY1" fmla="*/ 11953 h 6869951"/>
              <a:gd name="connsiteX2" fmla="*/ 6430885 w 6430885"/>
              <a:gd name="connsiteY2" fmla="*/ 6869951 h 6869951"/>
              <a:gd name="connsiteX3" fmla="*/ 0 w 6430885"/>
              <a:gd name="connsiteY3" fmla="*/ 6869951 h 6869951"/>
              <a:gd name="connsiteX4" fmla="*/ 1754909 w 6430885"/>
              <a:gd name="connsiteY4" fmla="*/ 0 h 6869951"/>
              <a:gd name="connsiteX0" fmla="*/ 2023235 w 6699211"/>
              <a:gd name="connsiteY0" fmla="*/ 0 h 6869951"/>
              <a:gd name="connsiteX1" fmla="*/ 6699211 w 6699211"/>
              <a:gd name="connsiteY1" fmla="*/ 11953 h 6869951"/>
              <a:gd name="connsiteX2" fmla="*/ 6699211 w 6699211"/>
              <a:gd name="connsiteY2" fmla="*/ 6869951 h 6869951"/>
              <a:gd name="connsiteX3" fmla="*/ 0 w 6699211"/>
              <a:gd name="connsiteY3" fmla="*/ 6856303 h 6869951"/>
              <a:gd name="connsiteX4" fmla="*/ 2023235 w 6699211"/>
              <a:gd name="connsiteY4" fmla="*/ 0 h 6869951"/>
              <a:gd name="connsiteX0" fmla="*/ 2702995 w 6699211"/>
              <a:gd name="connsiteY0" fmla="*/ 42638 h 6857998"/>
              <a:gd name="connsiteX1" fmla="*/ 6699211 w 6699211"/>
              <a:gd name="connsiteY1" fmla="*/ 0 h 6857998"/>
              <a:gd name="connsiteX2" fmla="*/ 6699211 w 6699211"/>
              <a:gd name="connsiteY2" fmla="*/ 6857998 h 6857998"/>
              <a:gd name="connsiteX3" fmla="*/ 0 w 6699211"/>
              <a:gd name="connsiteY3" fmla="*/ 6844350 h 6857998"/>
              <a:gd name="connsiteX4" fmla="*/ 2702995 w 6699211"/>
              <a:gd name="connsiteY4" fmla="*/ 4263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9211" h="6857998">
                <a:moveTo>
                  <a:pt x="2702995" y="42638"/>
                </a:moveTo>
                <a:lnTo>
                  <a:pt x="6699211" y="0"/>
                </a:lnTo>
                <a:lnTo>
                  <a:pt x="6699211" y="6857998"/>
                </a:lnTo>
                <a:lnTo>
                  <a:pt x="0" y="6844350"/>
                </a:lnTo>
                <a:lnTo>
                  <a:pt x="2702995" y="4263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04B0BF-4BBD-27B6-D435-E0B432224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478" y="675167"/>
            <a:ext cx="2749370" cy="1631751"/>
          </a:xfrm>
        </p:spPr>
        <p:txBody>
          <a:bodyPr anchor="t">
            <a:normAutofit fontScale="90000"/>
          </a:bodyPr>
          <a:lstStyle/>
          <a:p>
            <a:r>
              <a:rPr lang="en-IN" sz="3200" dirty="0"/>
              <a:t>Faecal Incontinence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8EAD419-2D3B-4CD6-A841-F11CA09440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0" y="5329451"/>
            <a:ext cx="6096000" cy="1528549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6326F-A108-A5A7-20C6-22C4F160B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8459" y="533400"/>
            <a:ext cx="7908351" cy="6068122"/>
          </a:xfrm>
        </p:spPr>
        <p:txBody>
          <a:bodyPr anchor="ctr"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Can cause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Peri-anal excoriations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Secondary skin infections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Bed sores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Negative impact on patients’ sense of wellbeing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Management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Bowel routine to be </a:t>
            </a:r>
            <a:r>
              <a:rPr lang="en-US" sz="2800" dirty="0" err="1"/>
              <a:t>regularised</a:t>
            </a:r>
            <a:r>
              <a:rPr lang="en-US" sz="2800" dirty="0"/>
              <a:t> (preferably with laxatives). 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Suppositories are more helpful as the onset of action is predictable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 Long-term use of diapers can cause rashes, infections and excoriations.</a:t>
            </a:r>
          </a:p>
          <a:p>
            <a:pPr>
              <a:lnSpc>
                <a:spcPct val="90000"/>
              </a:lnSpc>
            </a:pPr>
            <a:endParaRPr lang="en-IN" sz="2500" dirty="0"/>
          </a:p>
        </p:txBody>
      </p:sp>
    </p:spTree>
    <p:extLst>
      <p:ext uri="{BB962C8B-B14F-4D97-AF65-F5344CB8AC3E}">
        <p14:creationId xmlns:p14="http://schemas.microsoft.com/office/powerpoint/2010/main" val="3185970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1775E6C-9FE7-4AE4-ABE7-2568D95DEA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AAE0423-BDD0-446E-8E7E-AD39C661C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954"/>
            <a:ext cx="12192000" cy="685104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4B48C8-2A0F-488D-AD2B-8302238506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477150" y="0"/>
            <a:ext cx="755498" cy="68580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8664EE1-D463-73B5-2E01-4FC99C930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431" y="1102360"/>
            <a:ext cx="3812717" cy="4724400"/>
          </a:xfrm>
        </p:spPr>
        <p:txBody>
          <a:bodyPr anchor="ctr">
            <a:normAutofit/>
          </a:bodyPr>
          <a:lstStyle/>
          <a:p>
            <a:r>
              <a:rPr lang="en-IN" sz="4100" dirty="0"/>
              <a:t>Urinary Incontinence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6BEB5BD-6C08-40C8-8912-A7FAB7C45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94040" y="0"/>
            <a:ext cx="322728" cy="68580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833B3-FAD0-ED60-5B74-49E054920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7686" y="533399"/>
            <a:ext cx="5683114" cy="577148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dirty="0"/>
              <a:t>Can lead to</a:t>
            </a:r>
          </a:p>
          <a:p>
            <a:r>
              <a:rPr lang="en-US" sz="3200" dirty="0"/>
              <a:t>Pressure sores</a:t>
            </a:r>
          </a:p>
          <a:p>
            <a:r>
              <a:rPr lang="en-US" sz="3200" dirty="0"/>
              <a:t>Skin excoriations</a:t>
            </a:r>
          </a:p>
          <a:p>
            <a:r>
              <a:rPr lang="en-US" sz="3200" dirty="0"/>
              <a:t>Secondary fungal and bacterial infection</a:t>
            </a:r>
          </a:p>
          <a:p>
            <a:r>
              <a:rPr lang="en-US" sz="3200" dirty="0"/>
              <a:t>Poor sense of well-being</a:t>
            </a:r>
          </a:p>
          <a:p>
            <a:r>
              <a:rPr lang="en-US" sz="3200" dirty="0"/>
              <a:t>Caregiver conflicts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91696905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AnalogousFromDarkSeedLeftStep">
      <a:dk1>
        <a:srgbClr val="000000"/>
      </a:dk1>
      <a:lt1>
        <a:srgbClr val="FFFFFF"/>
      </a:lt1>
      <a:dk2>
        <a:srgbClr val="1B2430"/>
      </a:dk2>
      <a:lt2>
        <a:srgbClr val="F0F3F1"/>
      </a:lt2>
      <a:accent1>
        <a:srgbClr val="E729C0"/>
      </a:accent1>
      <a:accent2>
        <a:srgbClr val="AC17D5"/>
      </a:accent2>
      <a:accent3>
        <a:srgbClr val="6F29E7"/>
      </a:accent3>
      <a:accent4>
        <a:srgbClr val="3038D9"/>
      </a:accent4>
      <a:accent5>
        <a:srgbClr val="2981E7"/>
      </a:accent5>
      <a:accent6>
        <a:srgbClr val="17BED5"/>
      </a:accent6>
      <a:hlink>
        <a:srgbClr val="3F65BF"/>
      </a:hlink>
      <a:folHlink>
        <a:srgbClr val="7F7F7F"/>
      </a:folHlink>
    </a:clrScheme>
    <a:fontScheme name="Walbaum Light Univers Light">
      <a:majorFont>
        <a:latin typeface="Microsoft YaHei"/>
        <a:ea typeface=""/>
        <a:cs typeface=""/>
      </a:majorFont>
      <a:minorFont>
        <a:latin typeface="Microsoft YaHe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834</Words>
  <Application>Microsoft Office PowerPoint</Application>
  <PresentationFormat>Widescreen</PresentationFormat>
  <Paragraphs>112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Microsoft YaHei</vt:lpstr>
      <vt:lpstr>Microsoft YaHei Light</vt:lpstr>
      <vt:lpstr>Arial</vt:lpstr>
      <vt:lpstr>AngleLinesVTI</vt:lpstr>
      <vt:lpstr>Supportive Nursing Care for Bed-ridden Patients (45 Minutes)</vt:lpstr>
      <vt:lpstr>Activity  (15 minutes)</vt:lpstr>
      <vt:lpstr>Common Problems</vt:lpstr>
      <vt:lpstr>Key Functional/ emotional issues </vt:lpstr>
      <vt:lpstr>Basic Needs of a bed-ridden patient</vt:lpstr>
      <vt:lpstr>Bed-ridden Patient – Management Plan</vt:lpstr>
      <vt:lpstr>Constipation</vt:lpstr>
      <vt:lpstr>Faecal Incontinence</vt:lpstr>
      <vt:lpstr>Urinary Incontinence</vt:lpstr>
      <vt:lpstr>Urinary Incontinence - Management</vt:lpstr>
      <vt:lpstr>Urinary Tract Infection</vt:lpstr>
      <vt:lpstr>Vomiting has the risk of aspiration</vt:lpstr>
      <vt:lpstr>Muscle Wasting and Contractures</vt:lpstr>
      <vt:lpstr>Prevention of Muscle Wasting and Contractures</vt:lpstr>
      <vt:lpstr>Range of Motion (ROM) exercises</vt:lpstr>
      <vt:lpstr>ROM Exercises - Guidelines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Supportive Nursing Care for Bed-ridden Patients</dc:title>
  <dc:creator>Suresh Kumar</dc:creator>
  <cp:lastModifiedBy>Suresh Kumar</cp:lastModifiedBy>
  <cp:revision>3</cp:revision>
  <dcterms:created xsi:type="dcterms:W3CDTF">2022-12-28T06:33:08Z</dcterms:created>
  <dcterms:modified xsi:type="dcterms:W3CDTF">2022-12-28T15:24:46Z</dcterms:modified>
</cp:coreProperties>
</file>